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2" r:id="rId1"/>
  </p:sldMasterIdLst>
  <p:notesMasterIdLst>
    <p:notesMasterId r:id="rId54"/>
  </p:notesMasterIdLst>
  <p:sldIdLst>
    <p:sldId id="256" r:id="rId2"/>
    <p:sldId id="292" r:id="rId3"/>
    <p:sldId id="259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6" r:id="rId17"/>
    <p:sldId id="307" r:id="rId18"/>
    <p:sldId id="308" r:id="rId19"/>
    <p:sldId id="309" r:id="rId20"/>
    <p:sldId id="310" r:id="rId21"/>
    <p:sldId id="348" r:id="rId22"/>
    <p:sldId id="349" r:id="rId23"/>
    <p:sldId id="350" r:id="rId24"/>
    <p:sldId id="351" r:id="rId25"/>
    <p:sldId id="352" r:id="rId26"/>
    <p:sldId id="311" r:id="rId27"/>
    <p:sldId id="312" r:id="rId28"/>
    <p:sldId id="313" r:id="rId29"/>
    <p:sldId id="277" r:id="rId30"/>
    <p:sldId id="278" r:id="rId31"/>
    <p:sldId id="341" r:id="rId32"/>
    <p:sldId id="280" r:id="rId33"/>
    <p:sldId id="314" r:id="rId34"/>
    <p:sldId id="342" r:id="rId35"/>
    <p:sldId id="316" r:id="rId36"/>
    <p:sldId id="317" r:id="rId37"/>
    <p:sldId id="343" r:id="rId38"/>
    <p:sldId id="319" r:id="rId39"/>
    <p:sldId id="320" r:id="rId40"/>
    <p:sldId id="345" r:id="rId41"/>
    <p:sldId id="324" r:id="rId42"/>
    <p:sldId id="325" r:id="rId43"/>
    <p:sldId id="326" r:id="rId44"/>
    <p:sldId id="346" r:id="rId45"/>
    <p:sldId id="327" r:id="rId46"/>
    <p:sldId id="328" r:id="rId47"/>
    <p:sldId id="329" r:id="rId48"/>
    <p:sldId id="331" r:id="rId49"/>
    <p:sldId id="332" r:id="rId50"/>
    <p:sldId id="347" r:id="rId51"/>
    <p:sldId id="337" r:id="rId52"/>
    <p:sldId id="338" r:id="rId53"/>
  </p:sldIdLst>
  <p:sldSz cx="9144000" cy="5143500" type="screen16x9"/>
  <p:notesSz cx="6858000" cy="9144000"/>
  <p:embeddedFontLst>
    <p:embeddedFont>
      <p:font typeface="Noto Sans JP Light" panose="020B0200000000000000" pitchFamily="50" charset="-128"/>
      <p:regular r:id="rId55"/>
    </p:embeddedFont>
    <p:embeddedFont>
      <p:font typeface="Noto Sans JP DemiLight" panose="020B0200000000000000" pitchFamily="50" charset="-128"/>
      <p:regular r:id="rId56"/>
    </p:embeddedFont>
    <p:embeddedFont>
      <p:font typeface="Noto Sans JP" panose="020B0200000000000000" pitchFamily="50" charset="-128"/>
      <p:regular r:id="rId57"/>
      <p:bold r:id="rId58"/>
    </p:embeddedFont>
    <p:embeddedFont>
      <p:font typeface="Noto Sans JP Black" panose="020B0200000000000000" pitchFamily="50" charset="-128"/>
      <p:bold r:id="rId59"/>
    </p:embeddedFont>
    <p:embeddedFont>
      <p:font typeface="Noto Sans JP Medium" panose="020B0200000000000000" pitchFamily="50" charset="-128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3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98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005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7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50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83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020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21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306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58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064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40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8314f5019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78314f5019_2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8314f5019_2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8314f5019_2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268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556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173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80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759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83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81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296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314f5019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314f5019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560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78314f501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78314f5019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0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615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391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48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1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98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0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272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882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b281e947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b281e947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134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tx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本文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tx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Whi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ck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  <p:extLst>
      <p:ext uri="{BB962C8B-B14F-4D97-AF65-F5344CB8AC3E}">
        <p14:creationId xmlns:p14="http://schemas.microsoft.com/office/powerpoint/2010/main" val="2428106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33750" y="2679150"/>
            <a:ext cx="540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490" dirty="0"/>
              <a:t>kintoneで「アプリ」を作ってみた</a:t>
            </a:r>
            <a:endParaRPr sz="2490"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1"/>
          </p:nvPr>
        </p:nvSpPr>
        <p:spPr>
          <a:xfrm>
            <a:off x="0" y="3383225"/>
            <a:ext cx="54000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490" dirty="0"/>
              <a:t>2025</a:t>
            </a:r>
            <a:r>
              <a:rPr lang="ja" sz="1490" dirty="0" smtClean="0"/>
              <a:t>/</a:t>
            </a:r>
            <a:r>
              <a:rPr lang="en-US" altLang="ja" sz="1490" dirty="0" smtClean="0"/>
              <a:t>10</a:t>
            </a:r>
            <a:r>
              <a:rPr lang="ja" sz="1490" dirty="0" smtClean="0"/>
              <a:t>/</a:t>
            </a:r>
            <a:r>
              <a:rPr lang="en-US" altLang="ja" sz="1490" dirty="0" smtClean="0"/>
              <a:t>27</a:t>
            </a:r>
            <a:r>
              <a:rPr lang="ja" sz="1490" dirty="0" smtClean="0"/>
              <a:t> </a:t>
            </a:r>
            <a:r>
              <a:rPr lang="ja" sz="1490" dirty="0"/>
              <a:t>kintone </a:t>
            </a:r>
            <a:r>
              <a:rPr lang="ja" sz="1490" dirty="0" smtClean="0"/>
              <a:t>hack</a:t>
            </a:r>
            <a:endParaRPr sz="149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79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79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/>
              <a:t>シダックス</a:t>
            </a:r>
            <a:endParaRPr sz="179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/>
              <a:t>情報システム部 AI推進課</a:t>
            </a:r>
            <a:endParaRPr sz="179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1790" dirty="0"/>
              <a:t>志太 悠真</a:t>
            </a:r>
            <a:endParaRPr sz="1790" dirty="0"/>
          </a:p>
        </p:txBody>
      </p:sp>
      <p:pic>
        <p:nvPicPr>
          <p:cNvPr id="29" name="Google Shape;29;p6" title="logo.png"/>
          <p:cNvPicPr preferRelativeResize="0"/>
          <p:nvPr/>
        </p:nvPicPr>
        <p:blipFill rotWithShape="1">
          <a:blip r:embed="rId3">
            <a:alphaModFix/>
          </a:blip>
          <a:srcRect b="25611"/>
          <a:stretch/>
        </p:blipFill>
        <p:spPr>
          <a:xfrm>
            <a:off x="951800" y="1971975"/>
            <a:ext cx="3878126" cy="6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いろいろあるので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/>
            </a:r>
            <a:br>
              <a:rPr lang="en-US" altLang="ja-JP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</a:br>
            <a:r>
              <a:rPr lang="en-US" altLang="ja-JP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/>
            </a:r>
            <a:br>
              <a:rPr lang="en-US" altLang="ja-JP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</a:br>
            <a:r>
              <a:rPr lang="en-US" altLang="ja-JP" sz="2400" dirty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/>
            </a:r>
            <a:br>
              <a:rPr lang="en-US" altLang="ja-JP" sz="2400" dirty="0">
                <a:latin typeface="Noto Sans JP Light" panose="020B0200000000000000" pitchFamily="50" charset="-128"/>
                <a:ea typeface="Noto Sans JP Light" panose="020B0200000000000000" pitchFamily="50" charset="-128"/>
              </a:rPr>
            </a:br>
            <a:r>
              <a:rPr lang="ja-JP" altLang="en-US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　　　　　　　しんどい。</a:t>
            </a:r>
            <a:endParaRPr lang="en-US" altLang="ja-JP" sz="2400" dirty="0"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975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違うんですよ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000" dirty="0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/>
            </a:r>
            <a:br>
              <a:rPr lang="en-US" altLang="ja-JP" sz="4000" dirty="0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</a:br>
            <a:r>
              <a:rPr lang="en-US" altLang="ja-JP" sz="4000" dirty="0" err="1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kintone</a:t>
            </a:r>
            <a:r>
              <a:rPr lang="ja-JP" altLang="en-US" sz="4000" dirty="0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は簡単です。</a:t>
            </a:r>
            <a:endParaRPr lang="en-US" altLang="ja-JP" sz="40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608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でもね、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0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/>
            </a:r>
            <a:br>
              <a:rPr lang="en-US" altLang="ja-JP" sz="40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</a:br>
            <a:r>
              <a:rPr lang="en-US" altLang="ja-JP" sz="4000" spc="100" dirty="0" err="1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kintone</a:t>
            </a:r>
            <a:r>
              <a:rPr lang="ja-JP" altLang="en-US" sz="4000" spc="1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は簡単です。</a:t>
            </a:r>
            <a:r>
              <a:rPr lang="en-US" altLang="ja-JP" sz="4000" dirty="0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/>
            </a:r>
            <a:br>
              <a:rPr lang="en-US" altLang="ja-JP" sz="4000" dirty="0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</a:br>
            <a:r>
              <a:rPr lang="ja-JP" altLang="en-US" sz="4000" dirty="0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だからカオスになりがち</a:t>
            </a:r>
            <a:endParaRPr lang="en-US" altLang="ja-JP" sz="4000" dirty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643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 smtClean="0">
                <a:latin typeface="+mn-ea"/>
                <a:ea typeface="+mn-ea"/>
              </a:rPr>
              <a:t>そういうわけで</a:t>
            </a:r>
            <a:endParaRPr sz="24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課題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dirty="0" smtClean="0">
                <a:latin typeface="Noto Sans JP DemiLight" panose="020B0200000000000000" pitchFamily="50" charset="-128"/>
                <a:ea typeface="Noto Sans JP DemiLight" panose="020B0200000000000000" pitchFamily="50" charset="-128"/>
              </a:rPr>
              <a:t>弊社では</a:t>
            </a:r>
            <a:r>
              <a:rPr lang="en-US" altLang="ja-JP" sz="3200" dirty="0" smtClean="0">
                <a:latin typeface="+mn-ea"/>
                <a:ea typeface="+mn-ea"/>
              </a:rPr>
              <a:t/>
            </a:r>
            <a:br>
              <a:rPr lang="en-US" altLang="ja-JP" sz="3200" dirty="0" smtClean="0">
                <a:latin typeface="+mn-ea"/>
                <a:ea typeface="+mn-ea"/>
              </a:rPr>
            </a:br>
            <a:r>
              <a:rPr lang="ja-JP" altLang="en-US" sz="4000" dirty="0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「アプリ作成申請」</a:t>
            </a:r>
            <a:r>
              <a:rPr lang="en-US" altLang="ja-JP" sz="4000" dirty="0" smtClean="0">
                <a:latin typeface="+mn-ea"/>
                <a:ea typeface="+mn-ea"/>
              </a:rPr>
              <a:t/>
            </a:r>
            <a:br>
              <a:rPr lang="en-US" altLang="ja-JP" sz="4000" dirty="0" smtClean="0">
                <a:latin typeface="+mn-ea"/>
                <a:ea typeface="+mn-ea"/>
              </a:rPr>
            </a:br>
            <a:r>
              <a:rPr lang="ja-JP" altLang="en-US" sz="4000" dirty="0" smtClean="0">
                <a:latin typeface="+mn-ea"/>
                <a:ea typeface="+mn-ea"/>
              </a:rPr>
              <a:t>　　　</a:t>
            </a:r>
            <a:r>
              <a:rPr lang="ja-JP" altLang="en-US" sz="3200" dirty="0" smtClean="0">
                <a:latin typeface="+mn-ea"/>
                <a:ea typeface="+mn-ea"/>
              </a:rPr>
              <a:t>　　</a:t>
            </a:r>
            <a:r>
              <a:rPr lang="ja-JP" altLang="en-US" sz="3200" dirty="0" smtClean="0">
                <a:latin typeface="Noto Sans JP DemiLight" panose="020B0200000000000000" pitchFamily="50" charset="-128"/>
                <a:ea typeface="Noto Sans JP DemiLight" panose="020B0200000000000000" pitchFamily="50" charset="-128"/>
              </a:rPr>
              <a:t>を貰っています。</a:t>
            </a:r>
            <a:endParaRPr sz="2000" dirty="0">
              <a:latin typeface="Noto Sans JP DemiLight" panose="020B0200000000000000" pitchFamily="50" charset="-128"/>
              <a:ea typeface="Noto Sans JP DemiLight" panose="020B0200000000000000" pitchFamily="50" charset="-128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打ち手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425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77283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+mn-ea"/>
                <a:ea typeface="+mn-ea"/>
              </a:rPr>
              <a:t>こういうアプリが欲しい！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利用部門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992647"/>
            <a:ext cx="5934000" cy="1804984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721316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情報システム部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43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77283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>
                <a:latin typeface="+mn-ea"/>
                <a:ea typeface="+mn-ea"/>
              </a:rPr>
              <a:t>こういうアプリが欲しい！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利用部門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992647"/>
            <a:ext cx="5934000" cy="1804984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+mn-ea"/>
                <a:ea typeface="+mn-ea"/>
              </a:rPr>
              <a:t>OK</a:t>
            </a:r>
            <a:r>
              <a:rPr lang="ja-JP" altLang="en-US" sz="3600" dirty="0" smtClean="0">
                <a:latin typeface="+mn-ea"/>
                <a:ea typeface="+mn-ea"/>
              </a:rPr>
              <a:t>！</a:t>
            </a:r>
            <a:r>
              <a:rPr lang="en-US" altLang="ja-JP" sz="3600" dirty="0" smtClean="0">
                <a:latin typeface="+mn-ea"/>
                <a:ea typeface="+mn-ea"/>
              </a:rPr>
              <a:t/>
            </a:r>
            <a:br>
              <a:rPr lang="en-US" altLang="ja-JP" sz="3600" dirty="0" smtClean="0">
                <a:latin typeface="+mn-ea"/>
                <a:ea typeface="+mn-ea"/>
              </a:rPr>
            </a:br>
            <a:r>
              <a:rPr lang="ja-JP" altLang="en-US" sz="3600" dirty="0" smtClean="0">
                <a:latin typeface="+mn-ea"/>
                <a:ea typeface="+mn-ea"/>
              </a:rPr>
              <a:t>でもココに気をつけてね！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721316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情報システム部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50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 smtClean="0">
                <a:latin typeface="+mn-ea"/>
                <a:ea typeface="+mn-ea"/>
              </a:rPr>
              <a:t>適切なアドバイスのおかげで</a:t>
            </a:r>
            <a:endParaRPr sz="24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なぜなら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5400" dirty="0" smtClean="0">
                <a:latin typeface="+mn-ea"/>
                <a:ea typeface="+mn-ea"/>
              </a:rPr>
              <a:t>  これなら</a:t>
            </a:r>
            <a:r>
              <a:rPr lang="en-US" altLang="ja-JP" sz="5400" dirty="0" smtClean="0">
                <a:latin typeface="+mn-ea"/>
                <a:ea typeface="+mn-ea"/>
              </a:rPr>
              <a:t/>
            </a:r>
            <a:br>
              <a:rPr lang="en-US" altLang="ja-JP" sz="5400" dirty="0" smtClean="0">
                <a:latin typeface="+mn-ea"/>
                <a:ea typeface="+mn-ea"/>
              </a:rPr>
            </a:br>
            <a:r>
              <a:rPr lang="ja-JP" altLang="en-US" sz="5400" dirty="0" smtClean="0">
                <a:latin typeface="+mn-ea"/>
                <a:ea typeface="+mn-ea"/>
              </a:rPr>
              <a:t>  使いこなせる🎉</a:t>
            </a:r>
            <a:endParaRPr sz="40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ゆえに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40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962319" y="67830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そんなにうまくはいかない</a:t>
            </a:r>
            <a:r>
              <a:rPr kumimoji="1" lang="en-US" altLang="ja-JP" sz="3200" dirty="0" smtClean="0">
                <a:solidFill>
                  <a:schemeClr val="bg1"/>
                </a:solidFill>
                <a:latin typeface="Noto Sans JP Light" panose="020B0200000000000000" pitchFamily="50" charset="-128"/>
                <a:ea typeface="Noto Sans JP Light" panose="020B0200000000000000" pitchFamily="50" charset="-128"/>
              </a:rPr>
              <a:t>……</a:t>
            </a:r>
            <a:endParaRPr kumimoji="1" lang="ja-JP" altLang="en-US" sz="3200" dirty="0">
              <a:solidFill>
                <a:schemeClr val="bg1"/>
              </a:solidFill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 rot="21306221">
            <a:off x="-1" y="670560"/>
            <a:ext cx="9144001" cy="5143501"/>
            <a:chOff x="0" y="-1"/>
            <a:chExt cx="9144001" cy="5143501"/>
          </a:xfrm>
        </p:grpSpPr>
        <p:pic>
          <p:nvPicPr>
            <p:cNvPr id="6" name="Google Shape;133;p15" title="xjg4kfopwq29.cybozu.com_k_1_show (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57;p10"/>
            <p:cNvSpPr txBox="1">
              <a:spLocks/>
            </p:cNvSpPr>
            <p:nvPr/>
          </p:nvSpPr>
          <p:spPr>
            <a:xfrm>
              <a:off x="861150" y="1752650"/>
              <a:ext cx="5934000" cy="508347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smtClean="0">
                  <a:latin typeface="+mn-ea"/>
                  <a:ea typeface="+mn-ea"/>
                </a:rPr>
                <a:t>適切なアドバイスのおかげで</a:t>
              </a:r>
              <a:endParaRPr lang="ja-JP" altLang="en-US" sz="2400" dirty="0">
                <a:latin typeface="+mn-ea"/>
                <a:ea typeface="+mn-ea"/>
              </a:endParaRPr>
            </a:p>
          </p:txBody>
        </p:sp>
        <p:sp>
          <p:nvSpPr>
            <p:cNvPr id="8" name="Google Shape;58;p10"/>
            <p:cNvSpPr txBox="1"/>
            <p:nvPr/>
          </p:nvSpPr>
          <p:spPr>
            <a:xfrm>
              <a:off x="829050" y="14801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なぜなら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  <p:sp>
          <p:nvSpPr>
            <p:cNvPr id="9" name="Google Shape;59;p10"/>
            <p:cNvSpPr txBox="1">
              <a:spLocks/>
            </p:cNvSpPr>
            <p:nvPr/>
          </p:nvSpPr>
          <p:spPr>
            <a:xfrm>
              <a:off x="861150" y="2640343"/>
              <a:ext cx="5934000" cy="212096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5400" smtClean="0">
                  <a:latin typeface="+mn-ea"/>
                  <a:ea typeface="+mn-ea"/>
                </a:rPr>
                <a:t>  これなら</a:t>
              </a:r>
              <a:br>
                <a:rPr lang="ja-JP" altLang="en-US" sz="5400" smtClean="0">
                  <a:latin typeface="+mn-ea"/>
                  <a:ea typeface="+mn-ea"/>
                </a:rPr>
              </a:br>
              <a:r>
                <a:rPr lang="ja-JP" altLang="en-US" sz="5400" smtClean="0">
                  <a:latin typeface="+mn-ea"/>
                  <a:ea typeface="+mn-ea"/>
                </a:rPr>
                <a:t>  使いこなせる🎉</a:t>
              </a:r>
              <a:endParaRPr lang="ja-JP" altLang="en-US" sz="4000" dirty="0">
                <a:latin typeface="+mn-ea"/>
                <a:ea typeface="+mn-ea"/>
              </a:endParaRPr>
            </a:p>
          </p:txBody>
        </p:sp>
        <p:sp>
          <p:nvSpPr>
            <p:cNvPr id="10" name="Google Shape;60;p10"/>
            <p:cNvSpPr txBox="1"/>
            <p:nvPr/>
          </p:nvSpPr>
          <p:spPr>
            <a:xfrm>
              <a:off x="829050" y="2369012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ゆえに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4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962319" y="67830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そんなにうまくはいかない</a:t>
            </a:r>
            <a:r>
              <a:rPr kumimoji="1" lang="en-US" altLang="ja-JP" sz="3200" dirty="0" smtClean="0">
                <a:solidFill>
                  <a:schemeClr val="bg1"/>
                </a:solidFill>
                <a:latin typeface="Noto Sans JP Light" panose="020B0200000000000000" pitchFamily="50" charset="-128"/>
                <a:ea typeface="Noto Sans JP Light" panose="020B0200000000000000" pitchFamily="50" charset="-128"/>
              </a:rPr>
              <a:t>……</a:t>
            </a:r>
            <a:endParaRPr kumimoji="1" lang="ja-JP" altLang="en-US" sz="3200" dirty="0">
              <a:solidFill>
                <a:schemeClr val="bg1"/>
              </a:solidFill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 rot="20892192">
            <a:off x="126999" y="1635760"/>
            <a:ext cx="9144001" cy="5143501"/>
            <a:chOff x="0" y="-1"/>
            <a:chExt cx="9144001" cy="5143501"/>
          </a:xfrm>
        </p:grpSpPr>
        <p:pic>
          <p:nvPicPr>
            <p:cNvPr id="6" name="Google Shape;133;p15" title="xjg4kfopwq29.cybozu.com_k_1_show (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57;p10"/>
            <p:cNvSpPr txBox="1">
              <a:spLocks/>
            </p:cNvSpPr>
            <p:nvPr/>
          </p:nvSpPr>
          <p:spPr>
            <a:xfrm>
              <a:off x="861150" y="1752650"/>
              <a:ext cx="5934000" cy="508347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dirty="0" smtClean="0">
                  <a:latin typeface="+mn-ea"/>
                  <a:ea typeface="+mn-ea"/>
                </a:rPr>
                <a:t>適切なアドバイスのおかげで</a:t>
              </a:r>
              <a:endParaRPr lang="ja-JP" altLang="en-US" sz="2400" dirty="0">
                <a:latin typeface="+mn-ea"/>
                <a:ea typeface="+mn-ea"/>
              </a:endParaRPr>
            </a:p>
          </p:txBody>
        </p:sp>
        <p:sp>
          <p:nvSpPr>
            <p:cNvPr id="8" name="Google Shape;58;p10"/>
            <p:cNvSpPr txBox="1"/>
            <p:nvPr/>
          </p:nvSpPr>
          <p:spPr>
            <a:xfrm>
              <a:off x="829050" y="14801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なぜなら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  <p:sp>
          <p:nvSpPr>
            <p:cNvPr id="9" name="Google Shape;59;p10"/>
            <p:cNvSpPr txBox="1">
              <a:spLocks/>
            </p:cNvSpPr>
            <p:nvPr/>
          </p:nvSpPr>
          <p:spPr>
            <a:xfrm>
              <a:off x="861150" y="2640343"/>
              <a:ext cx="5934000" cy="212096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5400" smtClean="0">
                  <a:latin typeface="+mn-ea"/>
                  <a:ea typeface="+mn-ea"/>
                </a:rPr>
                <a:t>  これなら</a:t>
              </a:r>
              <a:br>
                <a:rPr lang="ja-JP" altLang="en-US" sz="5400" smtClean="0">
                  <a:latin typeface="+mn-ea"/>
                  <a:ea typeface="+mn-ea"/>
                </a:rPr>
              </a:br>
              <a:r>
                <a:rPr lang="ja-JP" altLang="en-US" sz="5400" smtClean="0">
                  <a:latin typeface="+mn-ea"/>
                  <a:ea typeface="+mn-ea"/>
                </a:rPr>
                <a:t>  使いこなせる🎉</a:t>
              </a:r>
              <a:endParaRPr lang="ja-JP" altLang="en-US" sz="4000" dirty="0">
                <a:latin typeface="+mn-ea"/>
                <a:ea typeface="+mn-ea"/>
              </a:endParaRPr>
            </a:p>
          </p:txBody>
        </p:sp>
        <p:sp>
          <p:nvSpPr>
            <p:cNvPr id="10" name="Google Shape;60;p10"/>
            <p:cNvSpPr txBox="1"/>
            <p:nvPr/>
          </p:nvSpPr>
          <p:spPr>
            <a:xfrm>
              <a:off x="829050" y="2369012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ゆえに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1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 rot="20363219">
            <a:off x="-482600" y="4841240"/>
            <a:ext cx="9144001" cy="5143501"/>
            <a:chOff x="0" y="-1"/>
            <a:chExt cx="9144001" cy="5143501"/>
          </a:xfrm>
        </p:grpSpPr>
        <p:pic>
          <p:nvPicPr>
            <p:cNvPr id="13" name="Google Shape;133;p15" title="xjg4kfopwq29.cybozu.com_k_1_show (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57;p10"/>
            <p:cNvSpPr txBox="1">
              <a:spLocks/>
            </p:cNvSpPr>
            <p:nvPr/>
          </p:nvSpPr>
          <p:spPr>
            <a:xfrm>
              <a:off x="861150" y="1752650"/>
              <a:ext cx="5934000" cy="508347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dirty="0" smtClean="0">
                  <a:latin typeface="+mn-ea"/>
                  <a:ea typeface="+mn-ea"/>
                </a:rPr>
                <a:t>適切なアドバイスのおかげで</a:t>
              </a:r>
              <a:endParaRPr lang="ja-JP" altLang="en-US" sz="2400" dirty="0">
                <a:latin typeface="+mn-ea"/>
                <a:ea typeface="+mn-ea"/>
              </a:endParaRPr>
            </a:p>
          </p:txBody>
        </p:sp>
        <p:sp>
          <p:nvSpPr>
            <p:cNvPr id="15" name="Google Shape;58;p10"/>
            <p:cNvSpPr txBox="1"/>
            <p:nvPr/>
          </p:nvSpPr>
          <p:spPr>
            <a:xfrm>
              <a:off x="829050" y="14801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なぜなら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  <p:sp>
          <p:nvSpPr>
            <p:cNvPr id="16" name="Google Shape;59;p10"/>
            <p:cNvSpPr txBox="1">
              <a:spLocks/>
            </p:cNvSpPr>
            <p:nvPr/>
          </p:nvSpPr>
          <p:spPr>
            <a:xfrm>
              <a:off x="861150" y="2640343"/>
              <a:ext cx="5934000" cy="212096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5400" smtClean="0">
                  <a:latin typeface="+mn-ea"/>
                  <a:ea typeface="+mn-ea"/>
                </a:rPr>
                <a:t>  これなら</a:t>
              </a:r>
              <a:br>
                <a:rPr lang="ja-JP" altLang="en-US" sz="5400" smtClean="0">
                  <a:latin typeface="+mn-ea"/>
                  <a:ea typeface="+mn-ea"/>
                </a:rPr>
              </a:br>
              <a:r>
                <a:rPr lang="ja-JP" altLang="en-US" sz="5400" smtClean="0">
                  <a:latin typeface="+mn-ea"/>
                  <a:ea typeface="+mn-ea"/>
                </a:rPr>
                <a:t>  使いこなせる🎉</a:t>
              </a:r>
              <a:endParaRPr lang="ja-JP" altLang="en-US" sz="4000" dirty="0">
                <a:latin typeface="+mn-ea"/>
                <a:ea typeface="+mn-ea"/>
              </a:endParaRPr>
            </a:p>
          </p:txBody>
        </p:sp>
        <p:sp>
          <p:nvSpPr>
            <p:cNvPr id="17" name="Google Shape;60;p10"/>
            <p:cNvSpPr txBox="1"/>
            <p:nvPr/>
          </p:nvSpPr>
          <p:spPr>
            <a:xfrm>
              <a:off x="829050" y="2369012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+mn-ea"/>
                  <a:ea typeface="+mn-ea"/>
                </a:rPr>
                <a:t>ゆえに</a:t>
              </a:r>
              <a:endParaRPr sz="1000" dirty="0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094128" y="2281335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 dirty="0" smtClean="0">
                <a:solidFill>
                  <a:schemeClr val="bg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奴らは想像</a:t>
            </a:r>
            <a:r>
              <a:rPr kumimoji="1" lang="ja-JP" altLang="en-US" sz="4800" dirty="0" smtClean="0">
                <a:solidFill>
                  <a:schemeClr val="bg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を</a:t>
            </a:r>
            <a:r>
              <a:rPr kumimoji="1" lang="ja-JP" altLang="en-US" sz="4800" dirty="0" smtClean="0">
                <a:solidFill>
                  <a:schemeClr val="bg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越えてくる</a:t>
            </a:r>
            <a:endParaRPr kumimoji="1" lang="ja-JP" altLang="en-US" sz="4800" dirty="0">
              <a:solidFill>
                <a:schemeClr val="bg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62319" y="67830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そんなにうまくはいかない</a:t>
            </a:r>
            <a:r>
              <a:rPr kumimoji="1" lang="en-US" altLang="ja-JP" sz="3200" dirty="0" smtClean="0">
                <a:solidFill>
                  <a:schemeClr val="bg1"/>
                </a:solidFill>
                <a:latin typeface="Noto Sans JP Light" panose="020B0200000000000000" pitchFamily="50" charset="-128"/>
                <a:ea typeface="Noto Sans JP Light" panose="020B0200000000000000" pitchFamily="50" charset="-128"/>
              </a:rPr>
              <a:t>……</a:t>
            </a:r>
            <a:endParaRPr kumimoji="1" lang="ja-JP" altLang="en-US" sz="3200" dirty="0">
              <a:solidFill>
                <a:schemeClr val="bg1"/>
              </a:solidFill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30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1928942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Noto Sans JP" panose="020B0200000000000000" pitchFamily="50" charset="-128"/>
                <a:ea typeface="Noto Sans JP" panose="020B0200000000000000" pitchFamily="50" charset="-128"/>
              </a:rPr>
              <a:t>シダックス</a:t>
            </a:r>
            <a:endParaRPr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1550735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かいしゃ</a:t>
            </a:r>
            <a:endParaRPr sz="1000" dirty="0">
              <a:solidFill>
                <a:srgbClr val="333333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1798924" cy="204293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しゃしん</a:t>
            </a:r>
            <a:endParaRPr sz="1000" dirty="0">
              <a:solidFill>
                <a:srgbClr val="333333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94" y="2845717"/>
            <a:ext cx="1536220" cy="1792257"/>
          </a:xfrm>
          <a:prstGeom prst="rect">
            <a:avLst/>
          </a:prstGeom>
        </p:spPr>
      </p:pic>
      <p:sp>
        <p:nvSpPr>
          <p:cNvPr id="12" name="Google Shape;46;p9"/>
          <p:cNvSpPr txBox="1">
            <a:spLocks/>
          </p:cNvSpPr>
          <p:nvPr/>
        </p:nvSpPr>
        <p:spPr>
          <a:xfrm>
            <a:off x="3038820" y="1752650"/>
            <a:ext cx="1407266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dirty="0" smtClean="0">
                <a:latin typeface="Noto Sans JP" panose="020B0200000000000000" pitchFamily="50" charset="-128"/>
                <a:ea typeface="Noto Sans JP" panose="020B0200000000000000" pitchFamily="50" charset="-128"/>
              </a:rPr>
              <a:t>情シス</a:t>
            </a:r>
            <a:endParaRPr lang="ja-JP" altLang="en-US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Google Shape;47;p9"/>
          <p:cNvSpPr txBox="1"/>
          <p:nvPr/>
        </p:nvSpPr>
        <p:spPr>
          <a:xfrm>
            <a:off x="3006721" y="1480168"/>
            <a:ext cx="1172528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ぶしょ</a:t>
            </a:r>
            <a:endParaRPr sz="1000" dirty="0">
              <a:solidFill>
                <a:srgbClr val="333333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4" name="Google Shape;46;p9"/>
          <p:cNvSpPr txBox="1">
            <a:spLocks/>
          </p:cNvSpPr>
          <p:nvPr/>
        </p:nvSpPr>
        <p:spPr>
          <a:xfrm>
            <a:off x="4694815" y="1752650"/>
            <a:ext cx="2356615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dirty="0" smtClean="0">
                <a:latin typeface="Noto Sans JP" panose="020B0200000000000000" pitchFamily="50" charset="-128"/>
                <a:ea typeface="Noto Sans JP" panose="020B0200000000000000" pitchFamily="50" charset="-128"/>
              </a:rPr>
              <a:t>志太 悠真</a:t>
            </a:r>
            <a:endParaRPr lang="ja-JP" altLang="en-US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5" name="Google Shape;47;p9"/>
          <p:cNvSpPr txBox="1"/>
          <p:nvPr/>
        </p:nvSpPr>
        <p:spPr>
          <a:xfrm>
            <a:off x="4662716" y="1480168"/>
            <a:ext cx="1550735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なまえ</a:t>
            </a:r>
            <a:endParaRPr sz="1000" dirty="0">
              <a:solidFill>
                <a:srgbClr val="333333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2864216" y="2451168"/>
            <a:ext cx="4292400" cy="2314263"/>
            <a:chOff x="981450" y="2603568"/>
            <a:chExt cx="4292400" cy="2314263"/>
          </a:xfrm>
        </p:grpSpPr>
        <p:sp>
          <p:nvSpPr>
            <p:cNvPr id="18" name="Google Shape;48;p9"/>
            <p:cNvSpPr txBox="1">
              <a:spLocks/>
            </p:cNvSpPr>
            <p:nvPr/>
          </p:nvSpPr>
          <p:spPr>
            <a:xfrm>
              <a:off x="1013548" y="2874900"/>
              <a:ext cx="4155115" cy="2042931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rmAutofit fontScale="92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400" b="1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仕事 </a:t>
              </a:r>
              <a: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なんかいろいろ作る</a:t>
              </a:r>
              <a:b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</a:br>
              <a:r>
                <a:rPr lang="en-US" altLang="ja-JP" sz="2400" b="1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GitHub</a:t>
              </a:r>
              <a: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/>
              </a:r>
              <a:b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</a:br>
              <a: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　</a:t>
              </a:r>
              <a:r>
                <a:rPr lang="en-US" altLang="ja-JP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https://github.com/macrat</a:t>
              </a:r>
            </a:p>
            <a:p>
              <a:r>
                <a:rPr lang="ja-JP" altLang="en-US" sz="2400" b="1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一言</a:t>
              </a:r>
              <a:endParaRPr lang="en-US" altLang="ja-JP" sz="2400" b="1" dirty="0" smtClean="0"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lang="ja-JP" altLang="en-US" sz="2400" dirty="0" smtClean="0">
                  <a:latin typeface="Noto Sans JP" panose="020B0200000000000000" pitchFamily="50" charset="-128"/>
                  <a:ea typeface="Noto Sans JP" panose="020B0200000000000000" pitchFamily="50" charset="-128"/>
                </a:rPr>
                <a:t>　明日も登壇するよ</a:t>
              </a:r>
              <a:endParaRPr lang="en-US" altLang="ja-JP" sz="2400" dirty="0" smtClean="0"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</p:txBody>
        </p:sp>
        <p:sp>
          <p:nvSpPr>
            <p:cNvPr id="19" name="Google Shape;49;p9"/>
            <p:cNvSpPr txBox="1"/>
            <p:nvPr/>
          </p:nvSpPr>
          <p:spPr>
            <a:xfrm>
              <a:off x="981450" y="2603568"/>
              <a:ext cx="429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000" dirty="0" smtClean="0">
                  <a:solidFill>
                    <a:srgbClr val="333333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じこしょうかい</a:t>
              </a:r>
              <a:endParaRPr sz="1000" dirty="0">
                <a:solidFill>
                  <a:srgbClr val="333333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</p:txBody>
        </p:sp>
      </p:grp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2223802"/>
            <a:ext cx="1612128" cy="19594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637814" y="1740804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kintone</a:t>
            </a:r>
            <a:r>
              <a:rPr kumimoji="1" lang="en-US" altLang="ja-JP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EPC</a:t>
            </a:r>
            <a:r>
              <a:rPr kumimoji="1" lang="ja-JP" altLang="en-US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も</a:t>
            </a:r>
            <a:r>
              <a:rPr kumimoji="1" lang="en-US" altLang="ja-JP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/>
            </a:r>
            <a:br>
              <a:rPr kumimoji="1" lang="en-US" altLang="ja-JP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</a:br>
            <a:r>
              <a:rPr kumimoji="1" lang="ja-JP" altLang="en-US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よろしく！！</a:t>
            </a:r>
            <a:endParaRPr kumimoji="1" lang="ja-JP" altLang="en-US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2447132"/>
            <a:ext cx="1612128" cy="26834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229696"/>
            <a:ext cx="1612128" cy="195943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7736774" y="2604606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637814" y="2538418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ひっそりと</a:t>
            </a:r>
            <a:endParaRPr kumimoji="1" lang="en-US" altLang="ja-JP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エンジニアを</a:t>
            </a:r>
            <a:endParaRPr kumimoji="1" lang="en-US" altLang="ja-JP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求人してます</a:t>
            </a:r>
            <a:endParaRPr kumimoji="1" lang="ja-JP" altLang="en-US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2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4069299" y="227936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実例</a:t>
            </a:r>
            <a:endParaRPr kumimoji="1" lang="ja-JP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02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17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5925" y="147250"/>
            <a:ext cx="7905500" cy="4446850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63;p17"/>
          <p:cNvSpPr txBox="1">
            <a:spLocks/>
          </p:cNvSpPr>
          <p:nvPr/>
        </p:nvSpPr>
        <p:spPr>
          <a:xfrm>
            <a:off x="940437" y="1662517"/>
            <a:ext cx="5130300" cy="495000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sz="2265" smtClean="0">
                <a:latin typeface="+mn-ea"/>
                <a:ea typeface="+mn-ea"/>
              </a:rPr>
              <a:t>PDF</a:t>
            </a:r>
            <a:r>
              <a:rPr lang="ja-JP" altLang="en-US" sz="2265" smtClean="0">
                <a:latin typeface="+mn-ea"/>
                <a:ea typeface="+mn-ea"/>
              </a:rPr>
              <a:t>データの加工</a:t>
            </a:r>
            <a:endParaRPr lang="ja-JP" altLang="en-US" sz="2265">
              <a:latin typeface="+mn-ea"/>
              <a:ea typeface="+mn-ea"/>
            </a:endParaRPr>
          </a:p>
        </p:txBody>
      </p:sp>
      <p:sp>
        <p:nvSpPr>
          <p:cNvPr id="4" name="Google Shape;164;p17"/>
          <p:cNvSpPr txBox="1"/>
          <p:nvPr/>
        </p:nvSpPr>
        <p:spPr>
          <a:xfrm>
            <a:off x="912685" y="142694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  <a:latin typeface="+mn-ea"/>
                <a:ea typeface="+mn-ea"/>
              </a:rPr>
              <a:t>アプリ名</a:t>
            </a:r>
            <a:endParaRPr sz="1383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Google Shape;165;p17"/>
          <p:cNvSpPr txBox="1">
            <a:spLocks/>
          </p:cNvSpPr>
          <p:nvPr/>
        </p:nvSpPr>
        <p:spPr>
          <a:xfrm>
            <a:off x="940437" y="2501007"/>
            <a:ext cx="5130300" cy="1852500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ja-JP" sz="2247" smtClean="0">
                <a:latin typeface="+mn-ea"/>
                <a:ea typeface="+mn-ea"/>
              </a:rPr>
              <a:t>PDF</a:t>
            </a:r>
            <a:r>
              <a:rPr lang="ja-JP" altLang="en-US" sz="2247" smtClean="0">
                <a:latin typeface="+mn-ea"/>
                <a:ea typeface="+mn-ea"/>
              </a:rPr>
              <a:t>データを加工したいため</a:t>
            </a:r>
            <a:endParaRPr lang="ja-JP" altLang="en-US" sz="2766">
              <a:latin typeface="+mn-ea"/>
              <a:ea typeface="+mn-ea"/>
            </a:endParaRPr>
          </a:p>
        </p:txBody>
      </p:sp>
      <p:sp>
        <p:nvSpPr>
          <p:cNvPr id="6" name="Google Shape;166;p17"/>
          <p:cNvSpPr txBox="1"/>
          <p:nvPr/>
        </p:nvSpPr>
        <p:spPr>
          <a:xfrm>
            <a:off x="912685" y="226642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  <a:latin typeface="+mn-ea"/>
                <a:ea typeface="+mn-ea"/>
              </a:rPr>
              <a:t>用途</a:t>
            </a:r>
            <a:endParaRPr sz="1383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24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2;p18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5925" y="147250"/>
            <a:ext cx="7905500" cy="4446850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173;p18"/>
          <p:cNvSpPr txBox="1">
            <a:spLocks/>
          </p:cNvSpPr>
          <p:nvPr/>
        </p:nvSpPr>
        <p:spPr>
          <a:xfrm>
            <a:off x="940437" y="1662517"/>
            <a:ext cx="5130300" cy="495000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-JP" sz="2265" smtClean="0">
                <a:latin typeface="+mn-ea"/>
                <a:ea typeface="+mn-ea"/>
              </a:rPr>
              <a:t>PDF</a:t>
            </a:r>
            <a:r>
              <a:rPr lang="ja-JP" altLang="en-US" sz="2265" smtClean="0">
                <a:latin typeface="+mn-ea"/>
                <a:ea typeface="+mn-ea"/>
              </a:rPr>
              <a:t>データの加工</a:t>
            </a:r>
            <a:endParaRPr lang="ja-JP" altLang="en-US" sz="2265">
              <a:latin typeface="+mn-ea"/>
              <a:ea typeface="+mn-ea"/>
            </a:endParaRPr>
          </a:p>
        </p:txBody>
      </p:sp>
      <p:sp>
        <p:nvSpPr>
          <p:cNvPr id="4" name="Google Shape;174;p18"/>
          <p:cNvSpPr txBox="1"/>
          <p:nvPr/>
        </p:nvSpPr>
        <p:spPr>
          <a:xfrm>
            <a:off x="912685" y="142694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  <a:latin typeface="+mn-ea"/>
                <a:ea typeface="+mn-ea"/>
              </a:rPr>
              <a:t>アプリ名</a:t>
            </a:r>
            <a:endParaRPr sz="1383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Google Shape;175;p18"/>
          <p:cNvSpPr txBox="1">
            <a:spLocks/>
          </p:cNvSpPr>
          <p:nvPr/>
        </p:nvSpPr>
        <p:spPr>
          <a:xfrm>
            <a:off x="940437" y="2501007"/>
            <a:ext cx="5130300" cy="1852500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ja-JP" sz="2247" smtClean="0">
                <a:latin typeface="+mn-ea"/>
                <a:ea typeface="+mn-ea"/>
              </a:rPr>
              <a:t>PDF</a:t>
            </a:r>
            <a:r>
              <a:rPr lang="ja-JP" altLang="en-US" sz="2247" smtClean="0">
                <a:latin typeface="+mn-ea"/>
                <a:ea typeface="+mn-ea"/>
              </a:rPr>
              <a:t>データを加工したいため</a:t>
            </a:r>
            <a:endParaRPr lang="ja-JP" altLang="en-US" sz="2766">
              <a:latin typeface="+mn-ea"/>
              <a:ea typeface="+mn-ea"/>
            </a:endParaRPr>
          </a:p>
        </p:txBody>
      </p:sp>
      <p:sp>
        <p:nvSpPr>
          <p:cNvPr id="6" name="Google Shape;176;p18"/>
          <p:cNvSpPr txBox="1"/>
          <p:nvPr/>
        </p:nvSpPr>
        <p:spPr>
          <a:xfrm>
            <a:off x="912685" y="226642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  <a:latin typeface="+mn-ea"/>
                <a:ea typeface="+mn-ea"/>
              </a:rPr>
              <a:t>用途</a:t>
            </a:r>
            <a:endParaRPr sz="1383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Google Shape;177;p18"/>
          <p:cNvSpPr/>
          <p:nvPr/>
        </p:nvSpPr>
        <p:spPr>
          <a:xfrm>
            <a:off x="3623875" y="3306975"/>
            <a:ext cx="5435400" cy="1755900"/>
          </a:xfrm>
          <a:prstGeom prst="cloudCallout">
            <a:avLst>
              <a:gd name="adj1" fmla="val 37833"/>
              <a:gd name="adj2" fmla="val 49665"/>
            </a:avLst>
          </a:prstGeom>
          <a:solidFill>
            <a:schemeClr val="lt1"/>
          </a:solidFill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500" dirty="0" smtClean="0">
                <a:latin typeface="+mn-ea"/>
                <a:ea typeface="+mn-ea"/>
              </a:rPr>
              <a:t>フリーソフトじゃ</a:t>
            </a:r>
            <a:r>
              <a:rPr lang="ja-JP" altLang="en-US" sz="2500" dirty="0" err="1" smtClean="0">
                <a:latin typeface="+mn-ea"/>
                <a:ea typeface="+mn-ea"/>
              </a:rPr>
              <a:t>ん</a:t>
            </a:r>
            <a:endParaRPr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20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4;p21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5925" y="147250"/>
            <a:ext cx="7905500" cy="4446850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205;p21"/>
          <p:cNvSpPr txBox="1">
            <a:spLocks/>
          </p:cNvSpPr>
          <p:nvPr/>
        </p:nvSpPr>
        <p:spPr>
          <a:xfrm>
            <a:off x="940437" y="1662517"/>
            <a:ext cx="5130300" cy="495000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" sz="2265" smtClean="0">
                <a:latin typeface="+mn-ea"/>
                <a:ea typeface="+mn-ea"/>
              </a:rPr>
              <a:t>Google</a:t>
            </a:r>
            <a:r>
              <a:rPr lang="ja" altLang="en-US" sz="2265" smtClean="0">
                <a:latin typeface="+mn-ea"/>
                <a:ea typeface="+mn-ea"/>
              </a:rPr>
              <a:t>　</a:t>
            </a:r>
            <a:r>
              <a:rPr lang="en-US" altLang="ja" sz="2265" smtClean="0">
                <a:latin typeface="+mn-ea"/>
                <a:ea typeface="+mn-ea"/>
              </a:rPr>
              <a:t>Authenticator</a:t>
            </a:r>
            <a:endParaRPr lang="en-US" sz="2265">
              <a:latin typeface="+mn-ea"/>
              <a:ea typeface="+mn-ea"/>
            </a:endParaRPr>
          </a:p>
        </p:txBody>
      </p:sp>
      <p:sp>
        <p:nvSpPr>
          <p:cNvPr id="4" name="Google Shape;206;p21"/>
          <p:cNvSpPr txBox="1"/>
          <p:nvPr/>
        </p:nvSpPr>
        <p:spPr>
          <a:xfrm>
            <a:off x="912685" y="142694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  <a:latin typeface="+mn-ea"/>
                <a:ea typeface="+mn-ea"/>
              </a:rPr>
              <a:t>アプリ名</a:t>
            </a:r>
            <a:endParaRPr sz="1383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Google Shape;207;p21"/>
          <p:cNvSpPr txBox="1">
            <a:spLocks/>
          </p:cNvSpPr>
          <p:nvPr/>
        </p:nvSpPr>
        <p:spPr>
          <a:xfrm>
            <a:off x="940437" y="2501007"/>
            <a:ext cx="5130300" cy="1852500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2247" smtClean="0">
                <a:latin typeface="+mn-ea"/>
                <a:ea typeface="+mn-ea"/>
              </a:rPr>
              <a:t>クラウドサービスの二段階認証のため</a:t>
            </a:r>
            <a:endParaRPr lang="ja-JP" altLang="en-US" sz="2766" dirty="0">
              <a:latin typeface="+mn-ea"/>
              <a:ea typeface="+mn-ea"/>
            </a:endParaRPr>
          </a:p>
        </p:txBody>
      </p:sp>
      <p:sp>
        <p:nvSpPr>
          <p:cNvPr id="6" name="Google Shape;208;p21"/>
          <p:cNvSpPr txBox="1"/>
          <p:nvPr/>
        </p:nvSpPr>
        <p:spPr>
          <a:xfrm>
            <a:off x="912685" y="226642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  <a:latin typeface="+mn-ea"/>
                <a:ea typeface="+mn-ea"/>
              </a:rPr>
              <a:t>用途</a:t>
            </a:r>
            <a:endParaRPr sz="1383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22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4;p22" title="xjg4kfopwq29.cybozu.com_k_1_show (3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5925" y="147250"/>
            <a:ext cx="7905500" cy="4446850"/>
          </a:xfrm>
          <a:prstGeom prst="rect">
            <a:avLst/>
          </a:prstGeom>
          <a:noFill/>
          <a:ln>
            <a:noFill/>
          </a:ln>
          <a:effectLst>
            <a:reflection stA="30000" endPos="30000" dist="38100" dir="5400000" fadeDir="5400012" sy="-100000" algn="bl" rotWithShape="0"/>
          </a:effectLst>
        </p:spPr>
      </p:pic>
      <p:sp>
        <p:nvSpPr>
          <p:cNvPr id="3" name="Google Shape;215;p22"/>
          <p:cNvSpPr txBox="1">
            <a:spLocks/>
          </p:cNvSpPr>
          <p:nvPr/>
        </p:nvSpPr>
        <p:spPr>
          <a:xfrm>
            <a:off x="940437" y="1662517"/>
            <a:ext cx="5130300" cy="495000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56"/>
            </a:pPr>
            <a:r>
              <a:rPr lang="en-US" altLang="ja" sz="2265" smtClean="0">
                <a:latin typeface="+mn-ea"/>
                <a:ea typeface="+mn-ea"/>
              </a:rPr>
              <a:t>Google</a:t>
            </a:r>
            <a:r>
              <a:rPr lang="ja" altLang="en-US" sz="2265" smtClean="0">
                <a:latin typeface="+mn-ea"/>
                <a:ea typeface="+mn-ea"/>
              </a:rPr>
              <a:t>　</a:t>
            </a:r>
            <a:r>
              <a:rPr lang="en-US" altLang="ja" sz="2265" smtClean="0">
                <a:latin typeface="+mn-ea"/>
                <a:ea typeface="+mn-ea"/>
              </a:rPr>
              <a:t>Authenticator</a:t>
            </a:r>
            <a:endParaRPr lang="en-US" sz="2265">
              <a:latin typeface="+mn-ea"/>
              <a:ea typeface="+mn-ea"/>
            </a:endParaRPr>
          </a:p>
        </p:txBody>
      </p:sp>
      <p:sp>
        <p:nvSpPr>
          <p:cNvPr id="4" name="Google Shape;216;p22"/>
          <p:cNvSpPr txBox="1"/>
          <p:nvPr/>
        </p:nvSpPr>
        <p:spPr>
          <a:xfrm>
            <a:off x="912685" y="1426940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  <a:latin typeface="+mn-ea"/>
                <a:ea typeface="+mn-ea"/>
              </a:rPr>
              <a:t>アプリ名</a:t>
            </a:r>
            <a:endParaRPr sz="1383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Google Shape;217;p22"/>
          <p:cNvSpPr txBox="1">
            <a:spLocks/>
          </p:cNvSpPr>
          <p:nvPr/>
        </p:nvSpPr>
        <p:spPr>
          <a:xfrm>
            <a:off x="940437" y="2501007"/>
            <a:ext cx="5130300" cy="1852500"/>
          </a:xfrm>
          <a:prstGeom prst="rect">
            <a:avLst/>
          </a:prstGeom>
          <a:solidFill>
            <a:srgbClr val="EEEEEE"/>
          </a:solidFill>
          <a:ln w="82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25" tIns="79025" rIns="79025" bIns="79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2247" smtClean="0">
                <a:latin typeface="+mn-ea"/>
                <a:ea typeface="+mn-ea"/>
              </a:rPr>
              <a:t>クラウドサービスの二段階認証のため</a:t>
            </a:r>
            <a:endParaRPr lang="ja-JP" altLang="en-US" sz="2766" dirty="0">
              <a:latin typeface="+mn-ea"/>
              <a:ea typeface="+mn-ea"/>
            </a:endParaRPr>
          </a:p>
        </p:txBody>
      </p:sp>
      <p:sp>
        <p:nvSpPr>
          <p:cNvPr id="6" name="Google Shape;218;p22"/>
          <p:cNvSpPr txBox="1"/>
          <p:nvPr/>
        </p:nvSpPr>
        <p:spPr>
          <a:xfrm>
            <a:off x="912685" y="2266425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83">
                <a:solidFill>
                  <a:srgbClr val="333333"/>
                </a:solidFill>
                <a:latin typeface="+mn-ea"/>
                <a:ea typeface="+mn-ea"/>
              </a:rPr>
              <a:t>用途</a:t>
            </a:r>
            <a:endParaRPr sz="1383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7" name="Google Shape;219;p22"/>
          <p:cNvSpPr/>
          <p:nvPr/>
        </p:nvSpPr>
        <p:spPr>
          <a:xfrm>
            <a:off x="3623875" y="3306975"/>
            <a:ext cx="5435400" cy="1755900"/>
          </a:xfrm>
          <a:prstGeom prst="cloudCallout">
            <a:avLst>
              <a:gd name="adj1" fmla="val 37833"/>
              <a:gd name="adj2" fmla="val 49665"/>
            </a:avLst>
          </a:prstGeom>
          <a:solidFill>
            <a:schemeClr val="lt1"/>
          </a:solidFill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dirty="0" smtClean="0">
                <a:latin typeface="+mn-ea"/>
                <a:ea typeface="+mn-ea"/>
              </a:rPr>
              <a:t>スマホ</a:t>
            </a:r>
            <a:r>
              <a:rPr lang="ja" sz="2500" dirty="0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アプリ</a:t>
            </a:r>
            <a:r>
              <a:rPr lang="ja-JP" altLang="en-US" sz="2500" dirty="0" err="1" smtClean="0">
                <a:latin typeface="+mn-ea"/>
                <a:ea typeface="+mn-ea"/>
              </a:rPr>
              <a:t>じゃん</a:t>
            </a:r>
            <a:endParaRPr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41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95925" y="147250"/>
            <a:ext cx="7905500" cy="4446850"/>
            <a:chOff x="195925" y="147250"/>
            <a:chExt cx="7905500" cy="4446850"/>
          </a:xfrm>
        </p:grpSpPr>
        <p:pic>
          <p:nvPicPr>
            <p:cNvPr id="3" name="Google Shape;214;p22" title="xjg4kfopwq29.cybozu.com_k_1_show (3)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5925" y="147250"/>
              <a:ext cx="7905500" cy="4446850"/>
            </a:xfrm>
            <a:prstGeom prst="rect">
              <a:avLst/>
            </a:prstGeom>
            <a:noFill/>
            <a:ln>
              <a:noFill/>
            </a:ln>
            <a:effectLst>
              <a:reflection stA="30000" endPos="30000" dist="38100" dir="5400000" fadeDir="5400012" sy="-100000" algn="bl" rotWithShape="0"/>
            </a:effectLst>
          </p:spPr>
        </p:pic>
        <p:sp>
          <p:nvSpPr>
            <p:cNvPr id="4" name="Google Shape;215;p22"/>
            <p:cNvSpPr txBox="1">
              <a:spLocks/>
            </p:cNvSpPr>
            <p:nvPr/>
          </p:nvSpPr>
          <p:spPr>
            <a:xfrm>
              <a:off x="940437" y="1662517"/>
              <a:ext cx="5130300" cy="495000"/>
            </a:xfrm>
            <a:prstGeom prst="rect">
              <a:avLst/>
            </a:prstGeom>
            <a:solidFill>
              <a:srgbClr val="EEEEEE"/>
            </a:solidFill>
            <a:ln w="82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025" tIns="79025" rIns="79025" bIns="790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856"/>
              </a:pPr>
              <a:r>
                <a:rPr lang="en-US" altLang="ja" sz="2265" smtClean="0">
                  <a:latin typeface="+mn-ea"/>
                  <a:ea typeface="+mn-ea"/>
                </a:rPr>
                <a:t>Google</a:t>
              </a:r>
              <a:r>
                <a:rPr lang="ja" altLang="en-US" sz="2265" smtClean="0">
                  <a:latin typeface="+mn-ea"/>
                  <a:ea typeface="+mn-ea"/>
                </a:rPr>
                <a:t>　</a:t>
              </a:r>
              <a:r>
                <a:rPr lang="en-US" altLang="ja" sz="2265" smtClean="0">
                  <a:latin typeface="+mn-ea"/>
                  <a:ea typeface="+mn-ea"/>
                </a:rPr>
                <a:t>Authenticator</a:t>
              </a:r>
              <a:endParaRPr lang="en-US" sz="2265">
                <a:latin typeface="+mn-ea"/>
                <a:ea typeface="+mn-ea"/>
              </a:endParaRPr>
            </a:p>
          </p:txBody>
        </p:sp>
        <p:sp>
          <p:nvSpPr>
            <p:cNvPr id="5" name="Google Shape;216;p22"/>
            <p:cNvSpPr txBox="1"/>
            <p:nvPr/>
          </p:nvSpPr>
          <p:spPr>
            <a:xfrm>
              <a:off x="912685" y="1426940"/>
              <a:ext cx="37110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25" tIns="79025" rIns="79025" bIns="790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383">
                  <a:solidFill>
                    <a:srgbClr val="333333"/>
                  </a:solidFill>
                  <a:latin typeface="+mn-ea"/>
                  <a:ea typeface="+mn-ea"/>
                </a:rPr>
                <a:t>アプリ名</a:t>
              </a:r>
              <a:endParaRPr sz="1383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  <p:sp>
          <p:nvSpPr>
            <p:cNvPr id="6" name="Google Shape;217;p22"/>
            <p:cNvSpPr txBox="1">
              <a:spLocks/>
            </p:cNvSpPr>
            <p:nvPr/>
          </p:nvSpPr>
          <p:spPr>
            <a:xfrm>
              <a:off x="940437" y="2501007"/>
              <a:ext cx="5130300" cy="1852500"/>
            </a:xfrm>
            <a:prstGeom prst="rect">
              <a:avLst/>
            </a:prstGeom>
            <a:solidFill>
              <a:srgbClr val="EEEEEE"/>
            </a:solidFill>
            <a:ln w="82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025" tIns="79025" rIns="79025" bIns="79025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ja-JP" altLang="en-US" sz="2247" smtClean="0">
                  <a:latin typeface="+mn-ea"/>
                  <a:ea typeface="+mn-ea"/>
                </a:rPr>
                <a:t>クラウドサービスの二段階認証のため</a:t>
              </a:r>
              <a:endParaRPr lang="ja-JP" altLang="en-US" sz="2766" dirty="0">
                <a:latin typeface="+mn-ea"/>
                <a:ea typeface="+mn-ea"/>
              </a:endParaRPr>
            </a:p>
          </p:txBody>
        </p:sp>
        <p:sp>
          <p:nvSpPr>
            <p:cNvPr id="7" name="Google Shape;218;p22"/>
            <p:cNvSpPr txBox="1"/>
            <p:nvPr/>
          </p:nvSpPr>
          <p:spPr>
            <a:xfrm>
              <a:off x="912685" y="2266425"/>
              <a:ext cx="37110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25" tIns="79025" rIns="79025" bIns="790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383">
                  <a:solidFill>
                    <a:srgbClr val="333333"/>
                  </a:solidFill>
                  <a:latin typeface="+mn-ea"/>
                  <a:ea typeface="+mn-ea"/>
                </a:rPr>
                <a:t>用途</a:t>
              </a:r>
              <a:endParaRPr sz="1383">
                <a:solidFill>
                  <a:srgbClr val="333333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正方形/長方形 9"/>
          <p:cNvSpPr/>
          <p:nvPr/>
        </p:nvSpPr>
        <p:spPr>
          <a:xfrm>
            <a:off x="135924" y="54000"/>
            <a:ext cx="8254314" cy="53026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610" y="54000"/>
            <a:ext cx="2373130" cy="51435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19000"/>
              </a:schemeClr>
            </a:outerShdw>
          </a:effectLst>
        </p:spPr>
      </p:pic>
      <p:sp>
        <p:nvSpPr>
          <p:cNvPr id="9" name="Google Shape;219;p22"/>
          <p:cNvSpPr/>
          <p:nvPr/>
        </p:nvSpPr>
        <p:spPr>
          <a:xfrm>
            <a:off x="3623875" y="3306975"/>
            <a:ext cx="5435400" cy="1755900"/>
          </a:xfrm>
          <a:prstGeom prst="cloudCallout">
            <a:avLst>
              <a:gd name="adj1" fmla="val 37833"/>
              <a:gd name="adj2" fmla="val 49665"/>
            </a:avLst>
          </a:prstGeom>
          <a:solidFill>
            <a:schemeClr val="lt1"/>
          </a:solidFill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500" dirty="0" smtClean="0">
                <a:latin typeface="+mn-ea"/>
                <a:ea typeface="+mn-ea"/>
              </a:rPr>
              <a:t>こういうアプリじゃ</a:t>
            </a:r>
            <a:r>
              <a:rPr lang="ja-JP" altLang="en-US" sz="2500" dirty="0" err="1" smtClean="0">
                <a:latin typeface="+mn-ea"/>
                <a:ea typeface="+mn-ea"/>
              </a:rPr>
              <a:t>ん</a:t>
            </a:r>
            <a:endParaRPr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21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453745" y="2279363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違う</a:t>
            </a:r>
            <a:r>
              <a:rPr kumimoji="1" lang="ja-JP" altLang="en-US" sz="3200" dirty="0" err="1" smtClean="0">
                <a:solidFill>
                  <a:schemeClr val="bg1"/>
                </a:solidFill>
                <a:latin typeface="+mn-ea"/>
                <a:ea typeface="+mn-ea"/>
              </a:rPr>
              <a:t>じゃん</a:t>
            </a:r>
            <a:endParaRPr kumimoji="1" lang="ja-JP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905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45695" y="2310140"/>
            <a:ext cx="48526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+mn-ea"/>
                <a:ea typeface="+mn-ea"/>
              </a:rPr>
              <a:t>アホなこと言うんじゃない。</a:t>
            </a:r>
            <a:endParaRPr kumimoji="1" lang="ja-JP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27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538434" y="2033142"/>
            <a:ext cx="4067139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3200" dirty="0" smtClean="0">
                <a:solidFill>
                  <a:schemeClr val="bg1"/>
                </a:solidFill>
                <a:latin typeface="+mn-ea"/>
                <a:ea typeface="+mn-ea"/>
              </a:rPr>
              <a:t>Authenticator</a:t>
            </a:r>
            <a:r>
              <a:rPr kumimoji="1" lang="ja-JP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なんて</a:t>
            </a:r>
            <a:endParaRPr kumimoji="1" lang="en-US" altLang="ja-JP" sz="32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やってどうする？</a:t>
            </a:r>
            <a:endParaRPr kumimoji="1" lang="ja-JP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33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/>
        </p:nvSpPr>
        <p:spPr>
          <a:xfrm>
            <a:off x="1946650" y="284725"/>
            <a:ext cx="51237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300" dirty="0">
                <a:solidFill>
                  <a:schemeClr val="bg1"/>
                </a:solidFill>
                <a:latin typeface="+mn-ea"/>
                <a:ea typeface="+mn-ea"/>
              </a:rPr>
              <a:t>そんなことしたら</a:t>
            </a:r>
            <a:endParaRPr sz="3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05825" y="1514425"/>
            <a:ext cx="52494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+mn-ea"/>
                <a:ea typeface="+mn-ea"/>
              </a:rPr>
              <a:t>社用スマホが無い人でも使える</a:t>
            </a:r>
            <a:endParaRPr sz="2700">
              <a:latin typeface="+mn-ea"/>
              <a:ea typeface="+mn-ea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5164725" y="2252313"/>
            <a:ext cx="3729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+mn-ea"/>
                <a:ea typeface="+mn-ea"/>
              </a:rPr>
              <a:t>部署内での共有が簡単</a:t>
            </a:r>
            <a:endParaRPr sz="2700">
              <a:latin typeface="+mn-ea"/>
              <a:ea typeface="+mn-ea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1062725" y="2780063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+mn-ea"/>
                <a:ea typeface="+mn-ea"/>
              </a:rPr>
              <a:t>特権アカウントを</a:t>
            </a:r>
            <a:br>
              <a:rPr lang="ja" sz="2700">
                <a:latin typeface="+mn-ea"/>
                <a:ea typeface="+mn-ea"/>
              </a:rPr>
            </a:br>
            <a:r>
              <a:rPr lang="ja" sz="2700">
                <a:latin typeface="+mn-ea"/>
                <a:ea typeface="+mn-ea"/>
              </a:rPr>
              <a:t>安全に共有できる</a:t>
            </a:r>
            <a:endParaRPr sz="2700">
              <a:latin typeface="+mn-ea"/>
              <a:ea typeface="+mn-ea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4815425" y="3918700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latin typeface="+mn-ea"/>
                <a:ea typeface="+mn-ea"/>
              </a:rPr>
              <a:t>引き継ぎも簡単になる</a:t>
            </a:r>
            <a:endParaRPr sz="2700">
              <a:latin typeface="+mn-ea"/>
              <a:ea typeface="+mn-ea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237200" y="3918700"/>
            <a:ext cx="3435300" cy="56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+mn-ea"/>
                <a:ea typeface="+mn-ea"/>
              </a:rPr>
              <a:t>アプリの改良もしやすい</a:t>
            </a:r>
            <a:endParaRPr sz="2100">
              <a:latin typeface="+mn-ea"/>
              <a:ea typeface="+mn-ea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5486550" y="1246971"/>
            <a:ext cx="3492300" cy="62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+mn-ea"/>
                <a:ea typeface="+mn-ea"/>
              </a:rPr>
              <a:t>バックアップも安心</a:t>
            </a:r>
            <a:endParaRPr sz="2100">
              <a:latin typeface="+mn-ea"/>
              <a:ea typeface="+mn-ea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872225" y="4580700"/>
            <a:ext cx="3880800" cy="56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+mn-ea"/>
                <a:ea typeface="+mn-ea"/>
              </a:rPr>
              <a:t>自分たちに合わせて使える</a:t>
            </a:r>
            <a:endParaRPr sz="210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49"/>
            <a:ext cx="5934000" cy="2847925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dirty="0">
                <a:latin typeface="+mn-ea"/>
                <a:ea typeface="+mn-ea"/>
              </a:rPr>
              <a:t/>
            </a:r>
            <a:br>
              <a:rPr lang="en-US" altLang="ja-JP" sz="6000" dirty="0">
                <a:latin typeface="+mn-ea"/>
                <a:ea typeface="+mn-ea"/>
              </a:rPr>
            </a:br>
            <a:r>
              <a:rPr lang="ja-JP" altLang="en-US" sz="6000" dirty="0" smtClean="0">
                <a:latin typeface="+mn-ea"/>
                <a:ea typeface="+mn-ea"/>
              </a:rPr>
              <a:t>　始める前に</a:t>
            </a:r>
            <a:endParaRPr sz="6000" dirty="0">
              <a:latin typeface="+mn-ea"/>
              <a:ea typeface="+mn-ea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/>
        </p:nvSpPr>
        <p:spPr>
          <a:xfrm>
            <a:off x="1453950" y="284725"/>
            <a:ext cx="62361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600">
                <a:solidFill>
                  <a:schemeClr val="dk1"/>
                </a:solidFill>
                <a:latin typeface="+mn-ea"/>
                <a:ea typeface="+mn-ea"/>
              </a:rPr>
              <a:t>あれ、めっちゃ良い？</a:t>
            </a:r>
            <a:endParaRPr sz="460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105825" y="1514425"/>
            <a:ext cx="52494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+mn-ea"/>
                <a:ea typeface="+mn-ea"/>
              </a:rPr>
              <a:t>社用スマホが無い人でも使える</a:t>
            </a:r>
            <a:endParaRPr sz="27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5164725" y="2252313"/>
            <a:ext cx="3729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+mn-ea"/>
                <a:ea typeface="+mn-ea"/>
              </a:rPr>
              <a:t>部署内での共有が簡単</a:t>
            </a:r>
            <a:endParaRPr sz="27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1062725" y="2780063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+mn-ea"/>
                <a:ea typeface="+mn-ea"/>
              </a:rPr>
              <a:t>特権アカウントを</a:t>
            </a:r>
            <a:br>
              <a:rPr lang="ja" sz="27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ja" sz="2700">
                <a:solidFill>
                  <a:schemeClr val="tx1"/>
                </a:solidFill>
                <a:latin typeface="+mn-ea"/>
                <a:ea typeface="+mn-ea"/>
              </a:rPr>
              <a:t>安全に共有できる</a:t>
            </a:r>
            <a:endParaRPr sz="27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4815425" y="3918700"/>
            <a:ext cx="3945300" cy="928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tx1"/>
                </a:solidFill>
                <a:latin typeface="+mn-ea"/>
                <a:ea typeface="+mn-ea"/>
              </a:rPr>
              <a:t>引き継ぎも簡単になる</a:t>
            </a:r>
            <a:endParaRPr sz="27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237200" y="3918700"/>
            <a:ext cx="3435300" cy="562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+mn-ea"/>
                <a:ea typeface="+mn-ea"/>
              </a:rPr>
              <a:t>アプリの改良もしやすい</a:t>
            </a:r>
            <a:endParaRPr sz="21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5486550" y="1246971"/>
            <a:ext cx="3492300" cy="629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+mn-ea"/>
                <a:ea typeface="+mn-ea"/>
              </a:rPr>
              <a:t>バックアップも安心</a:t>
            </a:r>
            <a:endParaRPr sz="21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872225" y="4580700"/>
            <a:ext cx="3880800" cy="562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chemeClr val="tx1"/>
                </a:solidFill>
                <a:latin typeface="+mn-ea"/>
                <a:ea typeface="+mn-ea"/>
              </a:rPr>
              <a:t>自分たちに合わせて使える</a:t>
            </a:r>
            <a:endParaRPr sz="21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+mn-ea"/>
                <a:ea typeface="+mn-ea"/>
              </a:rPr>
              <a:t>じゃあ、やってみよう。</a:t>
            </a:r>
            <a:endParaRPr sz="40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というわけで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+mn-ea"/>
                <a:ea typeface="+mn-ea"/>
              </a:rPr>
              <a:t>できた。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しかもそれっぽい。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しかも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+mn-ea"/>
                <a:ea typeface="+mn-ea"/>
              </a:rPr>
              <a:t>でも</a:t>
            </a:r>
            <a:r>
              <a:rPr lang="en-US" altLang="ja-JP" sz="3200" dirty="0" smtClean="0">
                <a:latin typeface="+mn-ea"/>
                <a:ea typeface="+mn-ea"/>
              </a:rPr>
              <a:t>……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もっと簡単に使いたい！</a:t>
            </a:r>
            <a:r>
              <a:rPr lang="en-US" altLang="ja-JP" dirty="0" smtClean="0">
                <a:latin typeface="+mn-ea"/>
                <a:ea typeface="+mn-ea"/>
              </a:rPr>
              <a:t/>
            </a:r>
            <a:br>
              <a:rPr lang="en-US" altLang="ja-JP" dirty="0" smtClean="0">
                <a:latin typeface="+mn-ea"/>
                <a:ea typeface="+mn-ea"/>
              </a:rPr>
            </a:br>
            <a:r>
              <a:rPr lang="ja-JP" altLang="en-US" dirty="0" smtClean="0">
                <a:latin typeface="+mn-ea"/>
                <a:ea typeface="+mn-ea"/>
              </a:rPr>
              <a:t>ブラウザ</a:t>
            </a:r>
            <a:r>
              <a:rPr lang="ja-JP" altLang="en-US" dirty="0" smtClean="0">
                <a:latin typeface="+mn-ea"/>
                <a:ea typeface="+mn-ea"/>
              </a:rPr>
              <a:t>に埋め込めない？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やっぱり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2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+mn-ea"/>
                <a:ea typeface="+mn-ea"/>
              </a:rPr>
              <a:t>じゃあ、やってみよう。</a:t>
            </a:r>
            <a:endParaRPr sz="40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というわけで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847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+mn-ea"/>
                <a:ea typeface="+mn-ea"/>
              </a:rPr>
              <a:t>できた。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かなり</a:t>
            </a:r>
            <a:r>
              <a:rPr lang="ja-JP" altLang="en-US" dirty="0" smtClean="0">
                <a:latin typeface="+mn-ea"/>
                <a:ea typeface="+mn-ea"/>
              </a:rPr>
              <a:t>実用的になった。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しかも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0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+mn-ea"/>
                <a:ea typeface="+mn-ea"/>
              </a:rPr>
              <a:t>でも</a:t>
            </a:r>
            <a:r>
              <a:rPr lang="en-US" altLang="ja-JP" sz="3200" dirty="0" smtClean="0">
                <a:latin typeface="+mn-ea"/>
                <a:ea typeface="+mn-ea"/>
              </a:rPr>
              <a:t>……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やっぱり「アプリ」というなら</a:t>
            </a:r>
            <a:r>
              <a:rPr lang="en-US" altLang="ja-JP" dirty="0" smtClean="0">
                <a:latin typeface="+mn-ea"/>
                <a:ea typeface="+mn-ea"/>
              </a:rPr>
              <a:t/>
            </a:r>
            <a:br>
              <a:rPr lang="en-US" altLang="ja-JP" dirty="0" smtClean="0">
                <a:latin typeface="+mn-ea"/>
                <a:ea typeface="+mn-ea"/>
              </a:rPr>
            </a:br>
            <a:r>
              <a:rPr lang="ja-JP" altLang="en-US" dirty="0" smtClean="0">
                <a:latin typeface="+mn-ea"/>
                <a:ea typeface="+mn-ea"/>
              </a:rPr>
              <a:t>スマホで動かしたい！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やっぱり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12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+mn-ea"/>
                <a:ea typeface="+mn-ea"/>
              </a:rPr>
              <a:t>じゃあ、やってみよう。</a:t>
            </a:r>
            <a:endParaRPr sz="40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というわけで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02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200" dirty="0">
                <a:latin typeface="+mn-ea"/>
                <a:ea typeface="+mn-ea"/>
              </a:rPr>
              <a:t>できた。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アプリも作れちゃった。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しかも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58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7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 dirty="0" smtClean="0">
                <a:latin typeface="+mn-ea"/>
                <a:ea typeface="+mn-ea"/>
              </a:rPr>
              <a:t>でも</a:t>
            </a:r>
            <a:r>
              <a:rPr lang="en-US" altLang="ja-JP" sz="3200" dirty="0" smtClean="0">
                <a:latin typeface="+mn-ea"/>
                <a:ea typeface="+mn-ea"/>
              </a:rPr>
              <a:t>……</a:t>
            </a:r>
            <a:endParaRPr sz="32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333333"/>
                </a:solidFill>
                <a:latin typeface="+mn-ea"/>
                <a:ea typeface="+mn-ea"/>
              </a:rPr>
              <a:t>やってみたら</a:t>
            </a:r>
            <a:endParaRPr sz="100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861150" y="2722500"/>
            <a:ext cx="5934000" cy="21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>
                <a:latin typeface="+mn-ea"/>
                <a:ea typeface="+mn-ea"/>
              </a:rPr>
              <a:t>ここでチラ見せだけはもったいない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829050" y="2451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やっぱり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095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始める前に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 smtClean="0">
                <a:latin typeface="+mn-ea"/>
                <a:ea typeface="+mn-ea"/>
              </a:rPr>
              <a:t>kintone</a:t>
            </a:r>
            <a:r>
              <a:rPr lang="en-US" sz="4800" dirty="0" smtClean="0">
                <a:latin typeface="+mn-ea"/>
                <a:ea typeface="+mn-ea"/>
              </a:rPr>
              <a:t/>
            </a:r>
            <a:br>
              <a:rPr lang="en-US" sz="4800" dirty="0" smtClean="0">
                <a:latin typeface="+mn-ea"/>
                <a:ea typeface="+mn-ea"/>
              </a:rPr>
            </a:br>
            <a:r>
              <a:rPr lang="ja-JP" altLang="en-US" sz="4800" dirty="0" smtClean="0">
                <a:latin typeface="+mn-ea"/>
                <a:ea typeface="+mn-ea"/>
              </a:rPr>
              <a:t>導入済みですか？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質問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4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8279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4000" dirty="0" smtClean="0">
                <a:latin typeface="+mn-ea"/>
                <a:ea typeface="+mn-ea"/>
              </a:rPr>
              <a:t>じゃあ、配布しよう。</a:t>
            </a:r>
            <a:endParaRPr sz="4000" dirty="0">
              <a:latin typeface="+mn-ea"/>
              <a:ea typeface="+mn-e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というわけで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Google Shape;276;p29"/>
          <p:cNvSpPr txBox="1"/>
          <p:nvPr/>
        </p:nvSpPr>
        <p:spPr>
          <a:xfrm>
            <a:off x="833410" y="2853122"/>
            <a:ext cx="3711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25" tIns="79025" rIns="79025" bIns="790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83" dirty="0" smtClean="0">
                <a:solidFill>
                  <a:srgbClr val="333333"/>
                </a:solidFill>
                <a:latin typeface="+mn-ea"/>
                <a:ea typeface="+mn-ea"/>
              </a:rPr>
              <a:t>こちらから</a:t>
            </a:r>
            <a:endParaRPr sz="1383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Google Shape;283;p30"/>
          <p:cNvSpPr txBox="1">
            <a:spLocks/>
          </p:cNvSpPr>
          <p:nvPr/>
        </p:nvSpPr>
        <p:spPr>
          <a:xfrm>
            <a:off x="861150" y="3120510"/>
            <a:ext cx="5934000" cy="190360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2600" dirty="0" smtClean="0"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　　　　　　← 公開しちゃいました。</a:t>
            </a:r>
            <a:endParaRPr lang="en-US" altLang="ja-JP" sz="2600" dirty="0" smtClean="0"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  <a:p>
            <a:endParaRPr lang="en-US" altLang="ja-JP" sz="2600" dirty="0" smtClean="0">
              <a:latin typeface="+mn-ea"/>
              <a:ea typeface="+mn-ea"/>
            </a:endParaRPr>
          </a:p>
          <a:p>
            <a:r>
              <a:rPr lang="ja-JP" altLang="en-US" sz="2600" dirty="0" smtClean="0">
                <a:latin typeface="+mn-ea"/>
                <a:ea typeface="+mn-ea"/>
              </a:rPr>
              <a:t>　　　　　　・アプリテンプレート</a:t>
            </a:r>
            <a:endParaRPr lang="en-US" altLang="ja-JP" sz="2600" dirty="0" smtClean="0">
              <a:latin typeface="+mn-ea"/>
              <a:ea typeface="+mn-ea"/>
            </a:endParaRPr>
          </a:p>
          <a:p>
            <a:r>
              <a:rPr lang="ja-JP" altLang="en-US" sz="2600" dirty="0">
                <a:latin typeface="+mn-ea"/>
              </a:rPr>
              <a:t>　　　　　　</a:t>
            </a:r>
            <a:r>
              <a:rPr lang="ja-JP" altLang="en-US" sz="2600" dirty="0" smtClean="0">
                <a:latin typeface="+mn-ea"/>
              </a:rPr>
              <a:t>・ソースコード一式</a:t>
            </a:r>
            <a:endParaRPr lang="en-US" altLang="ja-JP" sz="2600" dirty="0">
              <a:latin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90" y="3187734"/>
            <a:ext cx="1758950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61150" y="1752649"/>
            <a:ext cx="5934000" cy="2847925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6000" dirty="0">
                <a:latin typeface="+mn-ea"/>
                <a:ea typeface="+mn-ea"/>
              </a:rPr>
              <a:t/>
            </a:r>
            <a:br>
              <a:rPr lang="en-US" altLang="ja-JP" sz="6000" dirty="0">
                <a:latin typeface="+mn-ea"/>
                <a:ea typeface="+mn-ea"/>
              </a:rPr>
            </a:br>
            <a:r>
              <a:rPr lang="ja-JP" altLang="en-US" sz="6000" dirty="0" smtClean="0">
                <a:latin typeface="+mn-ea"/>
                <a:ea typeface="+mn-ea"/>
              </a:rPr>
              <a:t>　終わる前に</a:t>
            </a:r>
            <a:endParaRPr sz="6000" dirty="0">
              <a:latin typeface="+mn-ea"/>
              <a:ea typeface="+mn-ea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0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終わる前に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800" dirty="0" smtClean="0">
                <a:latin typeface="+mn-ea"/>
                <a:ea typeface="+mn-ea"/>
              </a:rPr>
              <a:t>完璧に</a:t>
            </a:r>
            <a:r>
              <a:rPr lang="en-US" altLang="ja-JP" sz="4800" dirty="0" smtClean="0">
                <a:latin typeface="+mn-ea"/>
                <a:ea typeface="+mn-ea"/>
              </a:rPr>
              <a:t/>
            </a:r>
            <a:br>
              <a:rPr lang="en-US" altLang="ja-JP" sz="4800" dirty="0" smtClean="0">
                <a:latin typeface="+mn-ea"/>
                <a:ea typeface="+mn-ea"/>
              </a:rPr>
            </a:br>
            <a:r>
              <a:rPr lang="ja-JP" altLang="en-US" sz="4800" dirty="0" smtClean="0">
                <a:latin typeface="+mn-ea"/>
                <a:ea typeface="+mn-ea"/>
              </a:rPr>
              <a:t>使いこなしてます？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質問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627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終わる前に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600" dirty="0" smtClean="0">
                <a:solidFill>
                  <a:schemeClr val="bg1"/>
                </a:solidFill>
                <a:latin typeface="+mn-ea"/>
                <a:ea typeface="+mn-ea"/>
              </a:rPr>
              <a:t>不可能</a:t>
            </a:r>
            <a:endParaRPr sz="4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質問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Google Shape;59;p10"/>
          <p:cNvSpPr txBox="1">
            <a:spLocks/>
          </p:cNvSpPr>
          <p:nvPr/>
        </p:nvSpPr>
        <p:spPr>
          <a:xfrm rot="21333445">
            <a:off x="787920" y="3074334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4800" dirty="0" smtClean="0">
                <a:latin typeface="+mn-ea"/>
                <a:ea typeface="+mn-ea"/>
              </a:rPr>
              <a:t>完璧に</a:t>
            </a:r>
            <a:br>
              <a:rPr lang="ja-JP" altLang="en-US" sz="4800" dirty="0" smtClean="0">
                <a:latin typeface="+mn-ea"/>
                <a:ea typeface="+mn-ea"/>
              </a:rPr>
            </a:br>
            <a:r>
              <a:rPr lang="ja-JP" altLang="en-US" sz="4800" dirty="0" smtClean="0">
                <a:latin typeface="+mn-ea"/>
                <a:ea typeface="+mn-ea"/>
              </a:rPr>
              <a:t>使いこなしてます？</a:t>
            </a:r>
            <a:endParaRPr lang="ja-JP" altLang="en-US" sz="3600" dirty="0">
              <a:latin typeface="+mn-ea"/>
              <a:ea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55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終わる前に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600" dirty="0" smtClean="0">
                <a:solidFill>
                  <a:schemeClr val="bg1"/>
                </a:solidFill>
                <a:latin typeface="+mn-ea"/>
                <a:ea typeface="+mn-ea"/>
              </a:rPr>
              <a:t>無理</a:t>
            </a:r>
            <a:endParaRPr sz="4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質問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Google Shape;59;p10"/>
          <p:cNvSpPr txBox="1">
            <a:spLocks/>
          </p:cNvSpPr>
          <p:nvPr/>
        </p:nvSpPr>
        <p:spPr>
          <a:xfrm rot="20977513">
            <a:off x="761374" y="447133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4800" dirty="0" smtClean="0">
                <a:latin typeface="+mn-ea"/>
                <a:ea typeface="+mn-ea"/>
              </a:rPr>
              <a:t>完璧に</a:t>
            </a:r>
            <a:br>
              <a:rPr lang="ja-JP" altLang="en-US" sz="4800" dirty="0" smtClean="0">
                <a:latin typeface="+mn-ea"/>
                <a:ea typeface="+mn-ea"/>
              </a:rPr>
            </a:br>
            <a:r>
              <a:rPr lang="ja-JP" altLang="en-US" sz="4800" dirty="0" smtClean="0">
                <a:latin typeface="+mn-ea"/>
                <a:ea typeface="+mn-ea"/>
              </a:rPr>
              <a:t>使いこなしてます？</a:t>
            </a:r>
            <a:endParaRPr lang="ja-JP" altLang="en-US" sz="3600" dirty="0">
              <a:latin typeface="+mn-ea"/>
              <a:ea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45" y="2285898"/>
            <a:ext cx="1537090" cy="1537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338"/>
          <a:stretch/>
        </p:blipFill>
        <p:spPr>
          <a:xfrm>
            <a:off x="7495699" y="1649518"/>
            <a:ext cx="1612128" cy="2683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4430" b="4926"/>
          <a:stretch/>
        </p:blipFill>
        <p:spPr>
          <a:xfrm>
            <a:off x="7495699" y="3805473"/>
            <a:ext cx="1612128" cy="19594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736774" y="1806992"/>
            <a:ext cx="486889" cy="98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637814" y="17408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ダウンロード</a:t>
            </a:r>
            <a:endParaRPr kumimoji="1" lang="en-US" altLang="ja-JP" sz="1600" dirty="0" smtClean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してね</a:t>
            </a:r>
            <a:endParaRPr kumimoji="1" lang="ja-JP" altLang="en-US" sz="16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53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86622" y="2310140"/>
            <a:ext cx="557075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+mn-ea"/>
                <a:ea typeface="+mn-ea"/>
              </a:rPr>
              <a:t>いつまでも「完璧」にはならない</a:t>
            </a:r>
            <a:endParaRPr kumimoji="1" lang="ja-JP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37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27551" y="2310140"/>
            <a:ext cx="628890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+mn-ea"/>
                <a:ea typeface="+mn-ea"/>
              </a:rPr>
              <a:t>いつまでも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+mn-ea"/>
                <a:ea typeface="+mn-ea"/>
              </a:rPr>
              <a:t>ユーザーは変なことを言う</a:t>
            </a:r>
            <a:endParaRPr kumimoji="1" lang="ja-JP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520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966161" y="2310140"/>
            <a:ext cx="52116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bg1"/>
                </a:solidFill>
                <a:latin typeface="Noto Sans JP DemiLight" panose="020B0200000000000000" pitchFamily="50" charset="-128"/>
                <a:ea typeface="Noto Sans JP DemiLight" panose="020B0200000000000000" pitchFamily="50" charset="-128"/>
              </a:rPr>
              <a:t>「アホなこと言うんじゃない」</a:t>
            </a:r>
            <a:endParaRPr kumimoji="1" lang="ja-JP" altLang="en-US" sz="2800" dirty="0">
              <a:solidFill>
                <a:schemeClr val="bg1"/>
              </a:solidFill>
              <a:latin typeface="Noto Sans JP DemiLight" panose="020B0200000000000000" pitchFamily="50" charset="-128"/>
              <a:ea typeface="Noto Sans JP Demi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18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06" y="2217808"/>
            <a:ext cx="63401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bg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「じゃあ、やってみよう」</a:t>
            </a:r>
            <a:endParaRPr kumimoji="1" lang="ja-JP" altLang="en-US" sz="4000" dirty="0">
              <a:solidFill>
                <a:schemeClr val="bg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967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06" y="2217808"/>
            <a:ext cx="63401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「じゃあ、やってみよう」</a:t>
            </a:r>
            <a:endParaRPr kumimoji="1" lang="ja-JP" altLang="en-US" sz="4000" dirty="0">
              <a:solidFill>
                <a:schemeClr val="tx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8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始める前に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800" dirty="0" smtClean="0">
                <a:latin typeface="+mn-ea"/>
                <a:ea typeface="+mn-ea"/>
              </a:rPr>
              <a:t>完璧に</a:t>
            </a:r>
            <a:r>
              <a:rPr lang="en-US" altLang="ja-JP" sz="4800" dirty="0" smtClean="0">
                <a:latin typeface="+mn-ea"/>
                <a:ea typeface="+mn-ea"/>
              </a:rPr>
              <a:t/>
            </a:r>
            <a:br>
              <a:rPr lang="en-US" altLang="ja-JP" sz="4800" dirty="0" smtClean="0">
                <a:latin typeface="+mn-ea"/>
                <a:ea typeface="+mn-ea"/>
              </a:rPr>
            </a:br>
            <a:r>
              <a:rPr lang="ja-JP" altLang="en-US" sz="4800" dirty="0" smtClean="0">
                <a:latin typeface="+mn-ea"/>
                <a:ea typeface="+mn-ea"/>
              </a:rPr>
              <a:t>使いこなしてます？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質問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88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14" y="2217808"/>
            <a:ext cx="63401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「じゃあ、やってみよう」</a:t>
            </a:r>
            <a:endParaRPr kumimoji="1" lang="ja-JP" altLang="en-US" sz="4000" dirty="0">
              <a:solidFill>
                <a:schemeClr val="tx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21212478">
            <a:off x="-395059" y="418286"/>
            <a:ext cx="993413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500" dirty="0" err="1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k</a:t>
            </a:r>
            <a:r>
              <a:rPr kumimoji="1" lang="en-US" altLang="ja-JP" sz="11500" dirty="0" err="1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intone</a:t>
            </a:r>
            <a:r>
              <a:rPr kumimoji="1" lang="en-US" altLang="ja-JP" sz="11500" dirty="0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 hack</a:t>
            </a:r>
            <a:endParaRPr kumimoji="1" lang="ja-JP" altLang="en-US" sz="11500" dirty="0">
              <a:latin typeface="Noto Sans JP Black" panose="020B0200000000000000" pitchFamily="50" charset="-128"/>
              <a:ea typeface="Noto Sans JP Black" panose="020B02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1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01914" y="2217808"/>
            <a:ext cx="63401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「じゃあ、やってみよう」</a:t>
            </a:r>
            <a:endParaRPr kumimoji="1" lang="ja-JP" altLang="en-US" sz="4000" dirty="0">
              <a:solidFill>
                <a:schemeClr val="tx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pic>
        <p:nvPicPr>
          <p:cNvPr id="7" name="Google Shape;29;p6" title="logo.png"/>
          <p:cNvPicPr preferRelativeResize="0"/>
          <p:nvPr/>
        </p:nvPicPr>
        <p:blipFill rotWithShape="1">
          <a:blip r:embed="rId2">
            <a:alphaModFix/>
          </a:blip>
          <a:srcRect b="25611"/>
          <a:stretch/>
        </p:blipFill>
        <p:spPr>
          <a:xfrm rot="392401">
            <a:off x="485349" y="2932877"/>
            <a:ext cx="8508595" cy="143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テキスト ボックス 9"/>
          <p:cNvSpPr txBox="1"/>
          <p:nvPr/>
        </p:nvSpPr>
        <p:spPr>
          <a:xfrm rot="21212478">
            <a:off x="-395059" y="418286"/>
            <a:ext cx="993413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500" dirty="0" err="1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k</a:t>
            </a:r>
            <a:r>
              <a:rPr kumimoji="1" lang="en-US" altLang="ja-JP" sz="11500" dirty="0" err="1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intone</a:t>
            </a:r>
            <a:r>
              <a:rPr kumimoji="1" lang="en-US" altLang="ja-JP" sz="11500" dirty="0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 hack</a:t>
            </a:r>
            <a:endParaRPr kumimoji="1" lang="ja-JP" altLang="en-US" sz="11500" dirty="0">
              <a:latin typeface="Noto Sans JP Black" panose="020B0200000000000000" pitchFamily="50" charset="-128"/>
              <a:ea typeface="Noto Sans JP Black" panose="020B02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57169" y="2217808"/>
            <a:ext cx="54296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Noto Sans JP Medium" panose="020B0200000000000000" pitchFamily="50" charset="-128"/>
                <a:ea typeface="Noto Sans JP Medium" panose="020B0200000000000000" pitchFamily="50" charset="-128"/>
              </a:rPr>
              <a:t>ダウンロードしてね →</a:t>
            </a:r>
            <a:endParaRPr kumimoji="1" lang="ja-JP" altLang="en-US" sz="4000" dirty="0">
              <a:solidFill>
                <a:schemeClr val="tx1"/>
              </a:solidFill>
              <a:latin typeface="Noto Sans JP Medium" panose="020B0200000000000000" pitchFamily="50" charset="-128"/>
              <a:ea typeface="Noto Sans JP Medium" panose="020B0200000000000000" pitchFamily="50" charset="-128"/>
            </a:endParaRPr>
          </a:p>
        </p:txBody>
      </p:sp>
      <p:pic>
        <p:nvPicPr>
          <p:cNvPr id="7" name="Google Shape;29;p6" title="logo.png"/>
          <p:cNvPicPr preferRelativeResize="0"/>
          <p:nvPr/>
        </p:nvPicPr>
        <p:blipFill rotWithShape="1">
          <a:blip r:embed="rId2">
            <a:alphaModFix/>
          </a:blip>
          <a:srcRect b="25611"/>
          <a:stretch/>
        </p:blipFill>
        <p:spPr>
          <a:xfrm rot="392401">
            <a:off x="485349" y="2932877"/>
            <a:ext cx="8508595" cy="143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テキスト ボックス 9"/>
          <p:cNvSpPr txBox="1"/>
          <p:nvPr/>
        </p:nvSpPr>
        <p:spPr>
          <a:xfrm rot="21212478">
            <a:off x="-395059" y="418286"/>
            <a:ext cx="993413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500" dirty="0" err="1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k</a:t>
            </a:r>
            <a:r>
              <a:rPr kumimoji="1" lang="en-US" altLang="ja-JP" sz="11500" dirty="0" err="1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intone</a:t>
            </a:r>
            <a:r>
              <a:rPr kumimoji="1" lang="en-US" altLang="ja-JP" sz="11500" dirty="0" smtClean="0">
                <a:latin typeface="Noto Sans JP Black" panose="020B0200000000000000" pitchFamily="50" charset="-128"/>
                <a:ea typeface="Noto Sans JP Black" panose="020B0200000000000000" pitchFamily="50" charset="-128"/>
                <a:cs typeface="Arial" panose="020B0604020202020204" pitchFamily="34" charset="0"/>
              </a:rPr>
              <a:t> hack</a:t>
            </a:r>
            <a:endParaRPr kumimoji="1" lang="ja-JP" altLang="en-US" sz="11500" dirty="0">
              <a:latin typeface="Noto Sans JP Black" panose="020B0200000000000000" pitchFamily="50" charset="-128"/>
              <a:ea typeface="Noto Sans JP Black" panose="020B0200000000000000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84" y="1573504"/>
            <a:ext cx="1758950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1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508347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dirty="0" smtClean="0">
                <a:latin typeface="+mn-ea"/>
                <a:ea typeface="+mn-ea"/>
              </a:rPr>
              <a:t>始める前に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ひとこと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2640343"/>
            <a:ext cx="5934000" cy="212096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n-ea"/>
                <a:ea typeface="+mn-ea"/>
              </a:rPr>
              <a:t/>
            </a:r>
            <a:br>
              <a:rPr lang="en-US" altLang="ja-JP" dirty="0">
                <a:latin typeface="+mn-ea"/>
                <a:ea typeface="+mn-ea"/>
              </a:rPr>
            </a:br>
            <a:r>
              <a:rPr lang="ja-JP" altLang="en-US" dirty="0" smtClean="0">
                <a:latin typeface="+mn-ea"/>
                <a:ea typeface="+mn-ea"/>
              </a:rPr>
              <a:t>　　弊社も使いこなしてません</a:t>
            </a:r>
            <a:endParaRPr sz="1800" dirty="0">
              <a:latin typeface="+mn-ea"/>
              <a:ea typeface="+mn-ea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829050" y="2369012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答え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479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いろいろある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ja-JP" sz="4000" dirty="0" smtClean="0">
                <a:latin typeface="+mn-ea"/>
                <a:ea typeface="+mn-ea"/>
              </a:rPr>
              <a:t/>
            </a:r>
            <a:br>
              <a:rPr lang="en-US" altLang="ja-JP" sz="4000" dirty="0" smtClean="0">
                <a:latin typeface="+mn-ea"/>
                <a:ea typeface="+mn-ea"/>
              </a:rPr>
            </a:br>
            <a:r>
              <a:rPr lang="en-US" altLang="ja-JP" sz="4000" dirty="0" smtClean="0">
                <a:latin typeface="+mn-ea"/>
                <a:ea typeface="+mn-ea"/>
              </a:rPr>
              <a:t>  </a:t>
            </a:r>
            <a:r>
              <a:rPr lang="ja-JP" altLang="en-US" sz="4000" dirty="0" smtClean="0">
                <a:latin typeface="+mn-ea"/>
                <a:ea typeface="+mn-ea"/>
              </a:rPr>
              <a:t>使い方が分かってない</a:t>
            </a:r>
            <a:r>
              <a:rPr lang="en-US" altLang="ja-JP" sz="4000" dirty="0" smtClean="0">
                <a:latin typeface="+mn-ea"/>
                <a:ea typeface="+mn-ea"/>
              </a:rPr>
              <a:t/>
            </a:r>
            <a:br>
              <a:rPr lang="en-US" altLang="ja-JP" sz="4000" dirty="0" smtClean="0">
                <a:latin typeface="+mn-ea"/>
                <a:ea typeface="+mn-ea"/>
              </a:rPr>
            </a:br>
            <a:r>
              <a:rPr lang="en-US" altLang="ja-JP" sz="4000" dirty="0" smtClean="0">
                <a:latin typeface="+mn-ea"/>
                <a:ea typeface="+mn-ea"/>
              </a:rPr>
              <a:t>					</a:t>
            </a:r>
            <a:r>
              <a:rPr lang="ja-JP" altLang="en-US" dirty="0" smtClean="0">
                <a:latin typeface="+mn-ea"/>
                <a:ea typeface="+mn-ea"/>
              </a:rPr>
              <a:t>とか</a:t>
            </a:r>
            <a:r>
              <a:rPr lang="en-US" altLang="ja-JP" dirty="0" smtClean="0">
                <a:latin typeface="+mn-ea"/>
                <a:ea typeface="+mn-ea"/>
              </a:rPr>
              <a:t/>
            </a:r>
            <a:br>
              <a:rPr lang="en-US" altLang="ja-JP" dirty="0" smtClean="0">
                <a:latin typeface="+mn-ea"/>
                <a:ea typeface="+mn-ea"/>
              </a:rPr>
            </a:br>
            <a:r>
              <a:rPr lang="en-US" altLang="ja-JP" sz="2400" dirty="0">
                <a:latin typeface="+mn-ea"/>
                <a:ea typeface="+mn-ea"/>
              </a:rPr>
              <a:t/>
            </a:r>
            <a:br>
              <a:rPr lang="en-US" altLang="ja-JP" sz="2400" dirty="0">
                <a:latin typeface="+mn-ea"/>
                <a:ea typeface="+mn-ea"/>
              </a:rPr>
            </a:br>
            <a:r>
              <a:rPr lang="ja-JP" altLang="en-US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また教えなきゃいけない</a:t>
            </a:r>
            <a:r>
              <a:rPr lang="en-US" altLang="ja-JP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……</a:t>
            </a:r>
            <a:r>
              <a:rPr lang="ja-JP" altLang="en-US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？</a:t>
            </a:r>
            <a:endParaRPr lang="en-US" altLang="ja-JP" sz="4000" dirty="0"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05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いろいろある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000" dirty="0" smtClean="0">
                <a:latin typeface="+mn-ea"/>
                <a:ea typeface="+mn-ea"/>
              </a:rPr>
              <a:t/>
            </a:r>
            <a:br>
              <a:rPr lang="en-US" altLang="ja-JP" sz="4000" dirty="0" smtClean="0">
                <a:latin typeface="+mn-ea"/>
                <a:ea typeface="+mn-ea"/>
              </a:rPr>
            </a:br>
            <a:r>
              <a:rPr lang="en-US" altLang="ja-JP" sz="4000" dirty="0" smtClean="0">
                <a:latin typeface="+mn-ea"/>
                <a:ea typeface="+mn-ea"/>
              </a:rPr>
              <a:t>  </a:t>
            </a:r>
            <a:r>
              <a:rPr lang="ja-JP" altLang="en-US" sz="4000" dirty="0" smtClean="0">
                <a:latin typeface="+mn-ea"/>
                <a:ea typeface="+mn-ea"/>
              </a:rPr>
              <a:t>変なことに使い始める</a:t>
            </a:r>
            <a:r>
              <a:rPr lang="en-US" altLang="ja-JP" sz="4000" dirty="0" smtClean="0">
                <a:latin typeface="+mn-ea"/>
                <a:ea typeface="+mn-ea"/>
              </a:rPr>
              <a:t>						</a:t>
            </a:r>
            <a:r>
              <a:rPr lang="ja-JP" altLang="en-US" dirty="0" smtClean="0">
                <a:latin typeface="+mn-ea"/>
                <a:ea typeface="+mn-ea"/>
              </a:rPr>
              <a:t>とか</a:t>
            </a:r>
            <a:r>
              <a:rPr lang="en-US" altLang="ja-JP" dirty="0" smtClean="0">
                <a:latin typeface="+mn-ea"/>
                <a:ea typeface="+mn-ea"/>
              </a:rPr>
              <a:t/>
            </a:r>
            <a:br>
              <a:rPr lang="en-US" altLang="ja-JP" dirty="0" smtClean="0">
                <a:latin typeface="+mn-ea"/>
                <a:ea typeface="+mn-ea"/>
              </a:rPr>
            </a:br>
            <a:r>
              <a:rPr lang="en-US" altLang="ja-JP" dirty="0">
                <a:latin typeface="+mn-ea"/>
                <a:ea typeface="+mn-ea"/>
              </a:rPr>
              <a:t/>
            </a:r>
            <a:br>
              <a:rPr lang="en-US" altLang="ja-JP" dirty="0">
                <a:latin typeface="+mn-ea"/>
                <a:ea typeface="+mn-ea"/>
              </a:rPr>
            </a:br>
            <a:r>
              <a:rPr lang="ja-JP" altLang="en-US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え、それ</a:t>
            </a:r>
            <a:r>
              <a:rPr lang="en-US" altLang="ja-JP" sz="2400" dirty="0" err="1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kintone</a:t>
            </a:r>
            <a:r>
              <a:rPr lang="ja-JP" altLang="en-US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でやるの</a:t>
            </a:r>
            <a:r>
              <a:rPr lang="en-US" altLang="ja-JP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……</a:t>
            </a:r>
            <a:r>
              <a:rPr lang="ja-JP" altLang="en-US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？</a:t>
            </a:r>
            <a:endParaRPr lang="en-US" altLang="ja-JP" sz="3600" dirty="0"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87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829050" y="1480168"/>
            <a:ext cx="42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 smtClean="0">
                <a:solidFill>
                  <a:srgbClr val="333333"/>
                </a:solidFill>
                <a:latin typeface="+mn-ea"/>
                <a:ea typeface="+mn-ea"/>
              </a:rPr>
              <a:t>いろいろある</a:t>
            </a:r>
            <a:endParaRPr sz="10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61150" y="1752650"/>
            <a:ext cx="5934000" cy="3008659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000" dirty="0" smtClean="0">
                <a:latin typeface="+mn-ea"/>
                <a:ea typeface="+mn-ea"/>
              </a:rPr>
              <a:t/>
            </a:r>
            <a:br>
              <a:rPr lang="en-US" altLang="ja-JP" sz="4000" dirty="0" smtClean="0">
                <a:latin typeface="+mn-ea"/>
                <a:ea typeface="+mn-ea"/>
              </a:rPr>
            </a:br>
            <a:r>
              <a:rPr lang="en-US" altLang="ja-JP" sz="4000" dirty="0" smtClean="0">
                <a:latin typeface="+mn-ea"/>
                <a:ea typeface="+mn-ea"/>
              </a:rPr>
              <a:t>  </a:t>
            </a:r>
            <a:r>
              <a:rPr lang="ja-JP" altLang="en-US" sz="4000" dirty="0" smtClean="0">
                <a:latin typeface="+mn-ea"/>
                <a:ea typeface="+mn-ea"/>
              </a:rPr>
              <a:t>キントネってなに？！</a:t>
            </a:r>
            <a:r>
              <a:rPr lang="en-US" altLang="ja-JP" sz="4000" dirty="0" smtClean="0">
                <a:latin typeface="+mn-ea"/>
                <a:ea typeface="+mn-ea"/>
              </a:rPr>
              <a:t>						</a:t>
            </a:r>
            <a:r>
              <a:rPr lang="ja-JP" altLang="en-US" dirty="0" smtClean="0">
                <a:latin typeface="+mn-ea"/>
                <a:ea typeface="+mn-ea"/>
              </a:rPr>
              <a:t>とか</a:t>
            </a:r>
            <a:r>
              <a:rPr lang="en-US" altLang="ja-JP" dirty="0" smtClean="0">
                <a:latin typeface="+mn-ea"/>
                <a:ea typeface="+mn-ea"/>
              </a:rPr>
              <a:t/>
            </a:r>
            <a:br>
              <a:rPr lang="en-US" altLang="ja-JP" dirty="0" smtClean="0">
                <a:latin typeface="+mn-ea"/>
                <a:ea typeface="+mn-ea"/>
              </a:rPr>
            </a:br>
            <a:r>
              <a:rPr lang="en-US" altLang="ja-JP" dirty="0">
                <a:latin typeface="+mn-ea"/>
                <a:ea typeface="+mn-ea"/>
              </a:rPr>
              <a:t/>
            </a:r>
            <a:br>
              <a:rPr lang="en-US" altLang="ja-JP" dirty="0">
                <a:latin typeface="+mn-ea"/>
                <a:ea typeface="+mn-ea"/>
              </a:rPr>
            </a:br>
            <a:r>
              <a:rPr lang="en-US" altLang="ja-JP" sz="2400" dirty="0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……</a:t>
            </a:r>
            <a:r>
              <a:rPr lang="ja-JP" altLang="en-US" sz="2400" dirty="0" err="1" smtClean="0">
                <a:latin typeface="Noto Sans JP Light" panose="020B0200000000000000" pitchFamily="50" charset="-128"/>
                <a:ea typeface="Noto Sans JP Light" panose="020B0200000000000000" pitchFamily="50" charset="-128"/>
              </a:rPr>
              <a:t>。</a:t>
            </a:r>
            <a:endParaRPr lang="en-US" altLang="ja-JP" sz="3600" dirty="0">
              <a:latin typeface="Noto Sans JP Light" panose="020B0200000000000000" pitchFamily="50" charset="-128"/>
              <a:ea typeface="Noto Sans JP Light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341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Krone">
      <a:dk1>
        <a:srgbClr val="414549"/>
      </a:dk1>
      <a:lt1>
        <a:srgbClr val="F7F7F7"/>
      </a:lt1>
      <a:dk2>
        <a:srgbClr val="892800"/>
      </a:dk2>
      <a:lt2>
        <a:srgbClr val="F1EEFA"/>
      </a:lt2>
      <a:accent1>
        <a:srgbClr val="C73A00"/>
      </a:accent1>
      <a:accent2>
        <a:srgbClr val="FF9EA0"/>
      </a:accent2>
      <a:accent3>
        <a:srgbClr val="EDE000"/>
      </a:accent3>
      <a:accent4>
        <a:srgbClr val="4DC4FF"/>
      </a:accent4>
      <a:accent5>
        <a:srgbClr val="800080"/>
      </a:accent5>
      <a:accent6>
        <a:srgbClr val="057D58"/>
      </a:accent6>
      <a:hlink>
        <a:srgbClr val="003DD4"/>
      </a:hlink>
      <a:folHlink>
        <a:srgbClr val="003DD4"/>
      </a:folHlink>
    </a:clrScheme>
    <a:fontScheme name="Noto Regular">
      <a:majorFont>
        <a:latin typeface="Noto Serif JP"/>
        <a:ea typeface="Noto Sans JP"/>
        <a:cs typeface=""/>
      </a:majorFont>
      <a:minorFont>
        <a:latin typeface="Noto Sans JP"/>
        <a:ea typeface="Noto Sans JP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782</Words>
  <Application>Microsoft Office PowerPoint</Application>
  <PresentationFormat>画面に合わせる (16:9)</PresentationFormat>
  <Paragraphs>195</Paragraphs>
  <Slides>52</Slides>
  <Notes>36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9" baseType="lpstr">
      <vt:lpstr>Arial</vt:lpstr>
      <vt:lpstr>Noto Sans JP Light</vt:lpstr>
      <vt:lpstr>Noto Sans JP DemiLight</vt:lpstr>
      <vt:lpstr>Noto Sans JP</vt:lpstr>
      <vt:lpstr>Noto Sans JP Black</vt:lpstr>
      <vt:lpstr>Noto Sans JP Medium</vt:lpstr>
      <vt:lpstr>Simple Light</vt:lpstr>
      <vt:lpstr>PowerPoint プレゼンテーション</vt:lpstr>
      <vt:lpstr>シダックス</vt:lpstr>
      <vt:lpstr> 　始める前に</vt:lpstr>
      <vt:lpstr>始める前に</vt:lpstr>
      <vt:lpstr>始める前に</vt:lpstr>
      <vt:lpstr>始める前に</vt:lpstr>
      <vt:lpstr>   使い方が分かってない      とか  また教えなきゃいけない……？</vt:lpstr>
      <vt:lpstr>   変なことに使い始める      とか  え、それkintoneでやるの……？</vt:lpstr>
      <vt:lpstr>   キントネってなに？！      とか  ……。</vt:lpstr>
      <vt:lpstr>   　　　　　　　しんどい。</vt:lpstr>
      <vt:lpstr> kintoneは簡単です。</vt:lpstr>
      <vt:lpstr> kintoneは簡単です。 だからカオスになりがち</vt:lpstr>
      <vt:lpstr>そういうわけで</vt:lpstr>
      <vt:lpstr>こういうアプリが欲しい！</vt:lpstr>
      <vt:lpstr>こういうアプリが欲しい！</vt:lpstr>
      <vt:lpstr>適切なアドバイスのおかげで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じゃあ、やってみよう。</vt:lpstr>
      <vt:lpstr>できた。</vt:lpstr>
      <vt:lpstr>でも……</vt:lpstr>
      <vt:lpstr>じゃあ、やってみよう。</vt:lpstr>
      <vt:lpstr>できた。</vt:lpstr>
      <vt:lpstr>でも……</vt:lpstr>
      <vt:lpstr>じゃあ、やってみよう。</vt:lpstr>
      <vt:lpstr>できた。</vt:lpstr>
      <vt:lpstr>でも……</vt:lpstr>
      <vt:lpstr>じゃあ、配布しよう。</vt:lpstr>
      <vt:lpstr> 　終わる前に</vt:lpstr>
      <vt:lpstr>終わる前に</vt:lpstr>
      <vt:lpstr>終わる前に</vt:lpstr>
      <vt:lpstr>終わる前に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志太 悠真</dc:creator>
  <cp:lastModifiedBy>志太 悠真</cp:lastModifiedBy>
  <cp:revision>81</cp:revision>
  <dcterms:modified xsi:type="dcterms:W3CDTF">2025-10-03T10:20:31Z</dcterms:modified>
</cp:coreProperties>
</file>